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66" r:id="rId9"/>
    <p:sldId id="267" r:id="rId10"/>
    <p:sldId id="268" r:id="rId11"/>
    <p:sldId id="262" r:id="rId12"/>
    <p:sldId id="263" r:id="rId13"/>
    <p:sldId id="264" r:id="rId14"/>
    <p:sldId id="269" r:id="rId15"/>
  </p:sldIdLst>
  <p:sldSz cx="9144000" cy="6858000" type="screen4x3"/>
  <p:notesSz cx="6858000" cy="9144000"/>
  <p:custShowLst>
    <p:custShow name="Custom Show 1" id="0">
      <p:sldLst>
        <p:sld r:id="rId2"/>
        <p:sld r:id="rId3"/>
        <p:sld r:id="rId5"/>
        <p:sld r:id="rId4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FFFF"/>
    <a:srgbClr val="5441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346" y="-14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6E33E-7ED4-45F6-AF62-DB0639B8F53D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EDD8B-4F7E-4F1F-8004-CDCB514E30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EDD8B-4F7E-4F1F-8004-CDCB514E304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4C4A503-DB5E-4133-9E75-3B86101A6A6A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827D8AF-02F5-4136-B291-6A8758D092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457200"/>
            <a:ext cx="65532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ea typeface="Cambria Math" pitchFamily="18" charset="0"/>
                <a:cs typeface="Courier New" pitchFamily="49" charset="0"/>
              </a:rPr>
              <a:t>University of Oklahoma </a:t>
            </a:r>
          </a:p>
          <a:p>
            <a:pPr algn="ctr"/>
            <a:endParaRPr lang="en-US" dirty="0" smtClean="0">
              <a:ln>
                <a:solidFill>
                  <a:srgbClr val="FFFFFF"/>
                </a:solidFill>
              </a:ln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pPr algn="ctr"/>
            <a:r>
              <a:rPr lang="en-US" sz="3200" dirty="0" smtClean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ea typeface="Cambria Math" pitchFamily="18" charset="0"/>
                <a:cs typeface="Courier New" pitchFamily="49" charset="0"/>
              </a:rPr>
              <a:t>College of Atmospheric and Geographic Sciences</a:t>
            </a:r>
            <a:endParaRPr lang="en-US" sz="3200" dirty="0">
              <a:solidFill>
                <a:srgbClr val="FFFFFF"/>
              </a:solidFill>
              <a:latin typeface="+mj-lt"/>
              <a:ea typeface="Cambria Math" pitchFamily="18" charset="0"/>
              <a:cs typeface="Courier New" pitchFamily="49" charset="0"/>
            </a:endParaRPr>
          </a:p>
        </p:txBody>
      </p:sp>
      <p:pic>
        <p:nvPicPr>
          <p:cNvPr id="3" name="Picture 2" descr="AGS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3657600"/>
            <a:ext cx="2914650" cy="2914650"/>
          </a:xfrm>
          <a:prstGeom prst="rect">
            <a:avLst/>
          </a:prstGeom>
        </p:spPr>
      </p:pic>
    </p:spTree>
  </p:cSld>
  <p:clrMapOvr>
    <a:masterClrMapping/>
  </p:clrMapOvr>
  <p:transition advClick="0" advTm="1165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838200"/>
            <a:ext cx="7848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544133"/>
              </a:solidFill>
            </a:endParaRPr>
          </a:p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Faculty member Kelvin Droegemeier is the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first member of The National Science Board </a:t>
            </a:r>
            <a:r>
              <a:rPr lang="en-US" sz="2400" dirty="0" smtClean="0">
                <a:solidFill>
                  <a:schemeClr val="bg2"/>
                </a:solidFill>
                <a:latin typeface="+mj-lt"/>
              </a:rPr>
              <a:t>at the University of Oklahoma and in the state. </a:t>
            </a:r>
          </a:p>
        </p:txBody>
      </p:sp>
      <p:pic>
        <p:nvPicPr>
          <p:cNvPr id="3" name="Picture 2" descr="The Drog.jpg"/>
          <p:cNvPicPr>
            <a:picLocks noChangeAspect="1"/>
          </p:cNvPicPr>
          <p:nvPr/>
        </p:nvPicPr>
        <p:blipFill>
          <a:blip r:embed="rId2" cstate="print"/>
          <a:srcRect l="13898" t="8304" r="22169"/>
          <a:stretch>
            <a:fillRect/>
          </a:stretch>
        </p:blipFill>
        <p:spPr>
          <a:xfrm>
            <a:off x="2057400" y="2456198"/>
            <a:ext cx="4267200" cy="4097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28600" y="1524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</a:p>
          <a:p>
            <a:endParaRPr lang="en-US" sz="2800" dirty="0">
              <a:solidFill>
                <a:srgbClr val="544133"/>
              </a:solidFill>
              <a:latin typeface="+mj-lt"/>
            </a:endParaRPr>
          </a:p>
        </p:txBody>
      </p:sp>
    </p:spTree>
  </p:cSld>
  <p:clrMapOvr>
    <a:masterClrMapping/>
  </p:clrMapOvr>
  <p:transition advClick="0" advTm="11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838200"/>
            <a:ext cx="76962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OU School of Meteorology students received scholarships from the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Astronaut Scholarship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Foundation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in 2005, 2008 and 2009. </a:t>
            </a:r>
          </a:p>
          <a:p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544133"/>
              </a:solidFill>
              <a:latin typeface="+mj-lt"/>
            </a:endParaRPr>
          </a:p>
        </p:txBody>
      </p:sp>
      <p:pic>
        <p:nvPicPr>
          <p:cNvPr id="3" name="Picture 2" descr="ASFPres 011.jpg"/>
          <p:cNvPicPr>
            <a:picLocks noChangeAspect="1"/>
          </p:cNvPicPr>
          <p:nvPr/>
        </p:nvPicPr>
        <p:blipFill>
          <a:blip r:embed="rId2" cstate="print"/>
          <a:srcRect l="2815" t="12615" r="7107"/>
          <a:stretch>
            <a:fillRect/>
          </a:stretch>
        </p:blipFill>
        <p:spPr>
          <a:xfrm>
            <a:off x="1828799" y="2667000"/>
            <a:ext cx="5866901" cy="381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544133"/>
                </a:solidFill>
                <a:latin typeface="+mj-lt"/>
              </a:rPr>
              <a:t>Did You Know…</a:t>
            </a:r>
            <a:endParaRPr lang="en-US" sz="4400" b="1" dirty="0">
              <a:solidFill>
                <a:srgbClr val="544133"/>
              </a:solidFill>
              <a:latin typeface="+mj-lt"/>
            </a:endParaRPr>
          </a:p>
        </p:txBody>
      </p:sp>
    </p:spTree>
  </p:cSld>
  <p:clrMapOvr>
    <a:masterClrMapping/>
  </p:clrMapOvr>
  <p:transition advClick="0" advTm="13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043767"/>
            <a:ext cx="50292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bg2"/>
              </a:solidFill>
              <a:latin typeface="+mj-lt"/>
            </a:endParaRPr>
          </a:p>
          <a:p>
            <a:r>
              <a:rPr lang="en-US" sz="3100" dirty="0" smtClean="0">
                <a:solidFill>
                  <a:srgbClr val="544133"/>
                </a:solidFill>
                <a:latin typeface="+mj-lt"/>
              </a:rPr>
              <a:t>Seven OU School of Meteorology faculty </a:t>
            </a:r>
            <a:r>
              <a:rPr lang="en-US" sz="3100" dirty="0" smtClean="0">
                <a:solidFill>
                  <a:srgbClr val="544133"/>
                </a:solidFill>
                <a:latin typeface="+mj-lt"/>
              </a:rPr>
              <a:t>are </a:t>
            </a:r>
            <a:r>
              <a:rPr lang="en-US" sz="31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Fellows of the </a:t>
            </a:r>
            <a:r>
              <a:rPr lang="en-US" sz="31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American Meteorological </a:t>
            </a:r>
            <a:r>
              <a:rPr lang="en-US" sz="31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Society</a:t>
            </a:r>
            <a:r>
              <a:rPr lang="en-US" sz="3100" dirty="0" smtClean="0">
                <a:solidFill>
                  <a:schemeClr val="bg2"/>
                </a:solidFill>
                <a:latin typeface="+mj-lt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28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544133"/>
                </a:solidFill>
                <a:latin typeface="+mj-lt"/>
              </a:rPr>
              <a:t>Did You Know…</a:t>
            </a:r>
            <a:endParaRPr lang="en-US" sz="4400" b="1" dirty="0">
              <a:solidFill>
                <a:srgbClr val="544133"/>
              </a:solidFill>
              <a:latin typeface="+mj-lt"/>
            </a:endParaRPr>
          </a:p>
        </p:txBody>
      </p:sp>
      <p:pic>
        <p:nvPicPr>
          <p:cNvPr id="4" name="Picture 3" descr="Crawford Snow.jpg"/>
          <p:cNvPicPr>
            <a:picLocks noChangeAspect="1"/>
          </p:cNvPicPr>
          <p:nvPr/>
        </p:nvPicPr>
        <p:blipFill>
          <a:blip r:embed="rId2" cstate="print"/>
          <a:srcRect l="7596" t="8475"/>
          <a:stretch>
            <a:fillRect/>
          </a:stretch>
        </p:blipFill>
        <p:spPr>
          <a:xfrm>
            <a:off x="5029200" y="914400"/>
            <a:ext cx="3501981" cy="518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109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447800"/>
            <a:ext cx="4267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chemeClr val="bg2"/>
              </a:solidFill>
              <a:latin typeface="+mj-lt"/>
            </a:endParaRPr>
          </a:p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OU-PRIME is the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highest resolution 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C-band, polarimetric, weather radar in the United States and also the first commercial weather radar in the world with a fiber optic rotary joint for time-series data collection.</a:t>
            </a:r>
          </a:p>
          <a:p>
            <a:endParaRPr lang="en-US" sz="24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3" name="Picture 2" descr="OU PRIME.JPG"/>
          <p:cNvPicPr>
            <a:picLocks noChangeAspect="1"/>
          </p:cNvPicPr>
          <p:nvPr/>
        </p:nvPicPr>
        <p:blipFill>
          <a:blip r:embed="rId2" cstate="print"/>
          <a:srcRect l="2631" r="8947"/>
          <a:stretch>
            <a:fillRect/>
          </a:stretch>
        </p:blipFill>
        <p:spPr>
          <a:xfrm>
            <a:off x="4800600" y="807962"/>
            <a:ext cx="3810000" cy="5745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04800" y="152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544133"/>
                </a:solidFill>
                <a:latin typeface="+mj-lt"/>
              </a:rPr>
              <a:t>Did You Know…</a:t>
            </a:r>
            <a:endParaRPr lang="en-US" sz="4400" b="1" dirty="0">
              <a:solidFill>
                <a:srgbClr val="544133"/>
              </a:solidFill>
              <a:latin typeface="+mj-lt"/>
            </a:endParaRPr>
          </a:p>
        </p:txBody>
      </p:sp>
    </p:spTree>
  </p:cSld>
  <p:clrMapOvr>
    <a:masterClrMapping/>
  </p:clrMapOvr>
  <p:transition advClick="0" advTm="117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457200"/>
            <a:ext cx="65532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ea typeface="Cambria Math" pitchFamily="18" charset="0"/>
                <a:cs typeface="Courier New" pitchFamily="49" charset="0"/>
              </a:rPr>
              <a:t>University of Oklahoma </a:t>
            </a:r>
          </a:p>
          <a:p>
            <a:pPr algn="ctr"/>
            <a:endParaRPr lang="en-US" dirty="0" smtClean="0">
              <a:ln>
                <a:solidFill>
                  <a:srgbClr val="FFFFFF"/>
                </a:solidFill>
              </a:ln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pPr algn="ctr"/>
            <a:r>
              <a:rPr lang="en-US" sz="3200" dirty="0" smtClean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ea typeface="Cambria Math" pitchFamily="18" charset="0"/>
                <a:cs typeface="Courier New" pitchFamily="49" charset="0"/>
              </a:rPr>
              <a:t>College of Atmospheric and Geographic Sciences</a:t>
            </a:r>
            <a:endParaRPr lang="en-US" sz="3200" dirty="0">
              <a:solidFill>
                <a:srgbClr val="FFFFFF"/>
              </a:solidFill>
              <a:latin typeface="+mj-lt"/>
              <a:ea typeface="Cambria Math" pitchFamily="18" charset="0"/>
              <a:cs typeface="Courier New" pitchFamily="49" charset="0"/>
            </a:endParaRPr>
          </a:p>
        </p:txBody>
      </p:sp>
      <p:pic>
        <p:nvPicPr>
          <p:cNvPr id="3" name="Picture 2" descr="AGS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3657600"/>
            <a:ext cx="2914650" cy="2914650"/>
          </a:xfrm>
          <a:prstGeom prst="rect">
            <a:avLst/>
          </a:prstGeom>
        </p:spPr>
      </p:pic>
    </p:spTree>
  </p:cSld>
  <p:clrMapOvr>
    <a:masterClrMapping/>
  </p:clrMapOvr>
  <p:transition advClick="0" advTm="1165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600" y="990600"/>
            <a:ext cx="792480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Students in the University of Oklahoma’s Department of Geography study the connections between the world and its people,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focusing on people’s interactions with the natural environment</a:t>
            </a:r>
            <a:r>
              <a:rPr lang="en-US" sz="28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. </a:t>
            </a:r>
          </a:p>
          <a:p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" name="Picture 9" descr="Geog-Logo_tran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3581400"/>
            <a:ext cx="2276124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GEOG students on a rock"/>
          <p:cNvPicPr>
            <a:picLocks noChangeAspect="1" noChangeArrowheads="1"/>
          </p:cNvPicPr>
          <p:nvPr/>
        </p:nvPicPr>
        <p:blipFill>
          <a:blip r:embed="rId4" cstate="print"/>
          <a:srcRect b="20073"/>
          <a:stretch>
            <a:fillRect/>
          </a:stretch>
        </p:blipFill>
        <p:spPr bwMode="auto">
          <a:xfrm>
            <a:off x="4808681" y="2971800"/>
            <a:ext cx="3878119" cy="3657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28600" y="4114800"/>
            <a:ext cx="5638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bg1"/>
              </a:solidFill>
              <a:latin typeface="+mj-lt"/>
            </a:endParaRP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228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u="sng" dirty="0" smtClean="0">
                <a:solidFill>
                  <a:schemeClr val="bg2"/>
                </a:solidFill>
                <a:latin typeface="+mj-lt"/>
              </a:rPr>
              <a:t>Department of Geography</a:t>
            </a:r>
            <a:endParaRPr lang="en-US" sz="4000" b="1" u="sng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 advClick="0" advTm="1145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762000"/>
            <a:ext cx="8077200" cy="3500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r>
              <a:rPr lang="en-US" sz="22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The University of Oklahoma’s School of Meteorology is one of the largest in the nation, with over </a:t>
            </a:r>
            <a:r>
              <a:rPr lang="en-US" sz="22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250 undergraduate and </a:t>
            </a:r>
            <a:r>
              <a:rPr lang="en-US" sz="22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100 </a:t>
            </a:r>
            <a:r>
              <a:rPr lang="en-US" sz="22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graduate </a:t>
            </a:r>
            <a:r>
              <a:rPr lang="en-US" sz="220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students. 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It 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is 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ranked 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first in the nation in 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                                            </a:t>
            </a:r>
            <a:r>
              <a:rPr lang="en-US" sz="2150" b="1" i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mesoscale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 and severe 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storms 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                                     research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, and is among the top 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                                          seven</a:t>
            </a:r>
            <a:r>
              <a:rPr lang="en-US" sz="215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 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programs overall</a:t>
            </a:r>
            <a:r>
              <a:rPr lang="en-US" sz="2150" dirty="0" smtClean="0">
                <a:solidFill>
                  <a:srgbClr val="544133"/>
                </a:solidFill>
                <a:ea typeface="Cambria Math" pitchFamily="18" charset="0"/>
                <a:cs typeface="Courier New" pitchFamily="49" charset="0"/>
              </a:rPr>
              <a:t>. </a:t>
            </a:r>
          </a:p>
          <a:p>
            <a:r>
              <a:rPr lang="en-US" sz="2200" b="1" i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  <a:cs typeface="Courier New" pitchFamily="49" charset="0"/>
              </a:rPr>
              <a:t>						   						</a:t>
            </a:r>
            <a:endParaRPr lang="en-US" sz="2000" dirty="0" smtClean="0"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0"/>
            <a:ext cx="701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solidFill>
                  <a:schemeClr val="bg2"/>
                </a:solidFill>
                <a:latin typeface="+mj-lt"/>
              </a:rPr>
              <a:t>School of Meteorology</a:t>
            </a:r>
            <a:endParaRPr lang="en-US" sz="4400" b="1" u="sng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8" name="Picture 7" descr="SoM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3581400"/>
            <a:ext cx="2636727" cy="2590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NWC students.jpg"/>
          <p:cNvPicPr>
            <a:picLocks noChangeAspect="1"/>
          </p:cNvPicPr>
          <p:nvPr/>
        </p:nvPicPr>
        <p:blipFill>
          <a:blip r:embed="rId3" cstate="print"/>
          <a:srcRect t="3571"/>
          <a:stretch>
            <a:fillRect/>
          </a:stretch>
        </p:blipFill>
        <p:spPr>
          <a:xfrm>
            <a:off x="4495800" y="2209800"/>
            <a:ext cx="2997200" cy="4335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1104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205" y="2438400"/>
            <a:ext cx="4216195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4800" y="1066800"/>
            <a:ext cx="7696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rgbClr val="544133"/>
              </a:solidFill>
              <a:latin typeface="+mj-lt"/>
              <a:ea typeface="Cambria Math" pitchFamily="18" charset="0"/>
              <a:cs typeface="Courier New" pitchFamily="49" charset="0"/>
            </a:endParaRPr>
          </a:p>
          <a:p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Geoinformatics is a relatively new field of study,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       which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combines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computer technology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,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remote 						sensing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and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				  			detailed information 				  	about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location to 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					  	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create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visual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					 	 relationships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,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					  	patterns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and trends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				  	in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maps for better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				  	decision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  <a:cs typeface="Courier New" pitchFamily="49" charset="0"/>
              </a:rPr>
              <a:t>making</a:t>
            </a:r>
            <a:r>
              <a:rPr lang="en-US" sz="2400" dirty="0" smtClean="0">
                <a:solidFill>
                  <a:srgbClr val="544133"/>
                </a:solidFill>
                <a:latin typeface="+mj-lt"/>
                <a:ea typeface="Cambria Math" pitchFamily="18" charset="0"/>
                <a:cs typeface="Courier New" pitchFamily="49" charset="0"/>
              </a:rPr>
              <a:t>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228600"/>
            <a:ext cx="441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solidFill>
                  <a:schemeClr val="bg2"/>
                </a:solidFill>
                <a:latin typeface="+mj-lt"/>
              </a:rPr>
              <a:t>Geoinformatics</a:t>
            </a:r>
            <a:endParaRPr lang="en-US" sz="4400" b="1" u="sng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 advClick="0" advTm="1109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1208544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The University of Oklahoma’s School of Meteorology was mentioned in The Princeton Review’s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100 Best Value Colleges for 2009 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presented by USA Today.</a:t>
            </a:r>
          </a:p>
          <a:p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endParaRPr lang="en-US" sz="2000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544133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544133"/>
              </a:solidFill>
              <a:latin typeface="+mj-lt"/>
            </a:endParaRPr>
          </a:p>
        </p:txBody>
      </p:sp>
      <p:pic>
        <p:nvPicPr>
          <p:cNvPr id="2051" name="Picture 3" descr="S:\PHOTOS\National Weather Center\Outdoor Classroom\Bob Taylor Pics 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743200"/>
            <a:ext cx="5715000" cy="38360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28600" y="152400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  <a:endParaRPr lang="en-US" sz="4400" b="1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 advClick="0" advTm="117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1905000"/>
            <a:ext cx="5105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rgbClr val="544133"/>
              </a:solidFill>
            </a:endParaRPr>
          </a:p>
          <a:p>
            <a:r>
              <a:rPr lang="en-US" sz="2800" dirty="0" smtClean="0">
                <a:solidFill>
                  <a:srgbClr val="544133"/>
                </a:solidFill>
                <a:latin typeface="+mj-lt"/>
              </a:rPr>
              <a:t>The OU School of Meteorology offers the nation’s only </a:t>
            </a:r>
            <a:r>
              <a:rPr lang="en-US" sz="2800" dirty="0" smtClean="0">
                <a:solidFill>
                  <a:srgbClr val="544133"/>
                </a:solidFill>
                <a:latin typeface="+mj-lt"/>
              </a:rPr>
              <a:t>true,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interdisciplinary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weather-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radar educational program</a:t>
            </a:r>
            <a:r>
              <a:rPr lang="en-US" sz="2800" dirty="0" smtClean="0">
                <a:solidFill>
                  <a:srgbClr val="544133"/>
                </a:solidFill>
                <a:latin typeface="+mj-lt"/>
              </a:rPr>
              <a:t> between meteorology and engineering.</a:t>
            </a:r>
          </a:p>
          <a:p>
            <a:endParaRPr lang="en-US" sz="800" dirty="0" smtClean="0">
              <a:solidFill>
                <a:srgbClr val="544133"/>
              </a:solidFill>
              <a:latin typeface="+mj-lt"/>
            </a:endParaRPr>
          </a:p>
          <a:p>
            <a:endParaRPr lang="en-US" sz="800" dirty="0" smtClean="0">
              <a:solidFill>
                <a:srgbClr val="544133"/>
              </a:solidFill>
              <a:latin typeface="+mj-lt"/>
            </a:endParaRPr>
          </a:p>
          <a:p>
            <a:endParaRPr lang="en-US" sz="800" dirty="0" smtClean="0">
              <a:solidFill>
                <a:srgbClr val="544133"/>
              </a:solidFill>
              <a:latin typeface="+mj-lt"/>
            </a:endParaRPr>
          </a:p>
          <a:p>
            <a:endParaRPr lang="en-US" sz="800" dirty="0" smtClean="0">
              <a:solidFill>
                <a:srgbClr val="544133"/>
              </a:solidFill>
              <a:latin typeface="+mj-lt"/>
            </a:endParaRPr>
          </a:p>
        </p:txBody>
      </p:sp>
      <p:pic>
        <p:nvPicPr>
          <p:cNvPr id="4" name="Picture 3" descr="Night OU PRIME.jpg"/>
          <p:cNvPicPr>
            <a:picLocks noChangeAspect="1"/>
          </p:cNvPicPr>
          <p:nvPr/>
        </p:nvPicPr>
        <p:blipFill>
          <a:blip r:embed="rId2" cstate="print"/>
          <a:srcRect l="24859"/>
          <a:stretch>
            <a:fillRect/>
          </a:stretch>
        </p:blipFill>
        <p:spPr>
          <a:xfrm>
            <a:off x="5309463" y="678352"/>
            <a:ext cx="3224937" cy="5722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</a:p>
          <a:p>
            <a:endParaRPr lang="en-US" sz="3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advClick="0" advTm="11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192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The OU School of Meteorology is the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largest undergraduate program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 in the nation with more than 280 undergraduate and 110 graduate students.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2286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</a:p>
          <a:p>
            <a:endParaRPr lang="en-US" sz="3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Picture 5" descr="How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2630793"/>
            <a:ext cx="5867400" cy="3922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111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5029200"/>
            <a:ext cx="77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The OU School of Meteorology is ranked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#1 in the nation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 in mesoscale and severe storm research and is among the top seven of the nearly 100 institutions that grant degrees in atmospheric science.</a:t>
            </a:r>
          </a:p>
        </p:txBody>
      </p:sp>
      <p:pic>
        <p:nvPicPr>
          <p:cNvPr id="3" name="Picture 2" descr="IMG_0257.JPG_5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1143000"/>
            <a:ext cx="4953000" cy="37126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28600" y="2286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</a:p>
          <a:p>
            <a:endParaRPr lang="en-US" sz="3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advClick="0" advTm="117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9906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The OU School of Meteorology has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more American Meteorological Society Industry Graduate Fellowship students </a:t>
            </a:r>
            <a:r>
              <a:rPr lang="en-US" sz="2400" dirty="0" smtClean="0">
                <a:solidFill>
                  <a:srgbClr val="544133"/>
                </a:solidFill>
                <a:latin typeface="+mj-lt"/>
              </a:rPr>
              <a:t>than any program in the nation.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  <a:latin typeface="+mj-lt"/>
              </a:rPr>
              <a:t>Did you know…</a:t>
            </a:r>
          </a:p>
          <a:p>
            <a:endParaRPr lang="en-US" sz="3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4" descr="A&amp;GS Awards Ceremony 028.jpg"/>
          <p:cNvPicPr>
            <a:picLocks noChangeAspect="1"/>
          </p:cNvPicPr>
          <p:nvPr/>
        </p:nvPicPr>
        <p:blipFill>
          <a:blip r:embed="rId2" cstate="print"/>
          <a:srcRect l="2857" t="13333" r="2857"/>
          <a:stretch>
            <a:fillRect/>
          </a:stretch>
        </p:blipFill>
        <p:spPr>
          <a:xfrm>
            <a:off x="1371600" y="2551545"/>
            <a:ext cx="5638800" cy="3887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110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8">
      <a:dk1>
        <a:srgbClr val="DEF5FA"/>
      </a:dk1>
      <a:lt1>
        <a:srgbClr val="DEF5FA"/>
      </a:lt1>
      <a:dk2>
        <a:srgbClr val="8CA5C4"/>
      </a:dk2>
      <a:lt2>
        <a:srgbClr val="544133"/>
      </a:lt2>
      <a:accent1>
        <a:srgbClr val="8CA5C4"/>
      </a:accent1>
      <a:accent2>
        <a:srgbClr val="544133"/>
      </a:accent2>
      <a:accent3>
        <a:srgbClr val="8CA5C4"/>
      </a:accent3>
      <a:accent4>
        <a:srgbClr val="39639D"/>
      </a:accent4>
      <a:accent5>
        <a:srgbClr val="474B78"/>
      </a:accent5>
      <a:accent6>
        <a:srgbClr val="7D3C4A"/>
      </a:accent6>
      <a:hlink>
        <a:srgbClr val="44B9E8"/>
      </a:hlink>
      <a:folHlink>
        <a:srgbClr val="FF8119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1859</TotalTime>
  <Words>370</Words>
  <Application>Microsoft Office PowerPoint</Application>
  <PresentationFormat>On-screen Show (4:3)</PresentationFormat>
  <Paragraphs>48</Paragraphs>
  <Slides>14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  <vt:variant>
        <vt:lpstr>Custom Shows</vt:lpstr>
      </vt:variant>
      <vt:variant>
        <vt:i4>1</vt:i4>
      </vt:variant>
    </vt:vector>
  </HeadingPairs>
  <TitlesOfParts>
    <vt:vector size="16" baseType="lpstr">
      <vt:lpstr>Opulent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Custom Show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Mulder</dc:creator>
  <cp:lastModifiedBy>Amy Buchanan</cp:lastModifiedBy>
  <cp:revision>172</cp:revision>
  <dcterms:created xsi:type="dcterms:W3CDTF">2009-11-12T15:09:04Z</dcterms:created>
  <dcterms:modified xsi:type="dcterms:W3CDTF">2009-12-09T18:48:44Z</dcterms:modified>
</cp:coreProperties>
</file>