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4" r:id="rId1"/>
  </p:sldMasterIdLst>
  <p:notesMasterIdLst>
    <p:notesMasterId r:id="rId17"/>
  </p:notesMasterIdLst>
  <p:sldIdLst>
    <p:sldId id="297" r:id="rId2"/>
    <p:sldId id="266" r:id="rId3"/>
    <p:sldId id="290" r:id="rId4"/>
    <p:sldId id="291" r:id="rId5"/>
    <p:sldId id="288" r:id="rId6"/>
    <p:sldId id="287" r:id="rId7"/>
    <p:sldId id="286" r:id="rId8"/>
    <p:sldId id="296" r:id="rId9"/>
    <p:sldId id="275" r:id="rId10"/>
    <p:sldId id="289" r:id="rId11"/>
    <p:sldId id="294" r:id="rId12"/>
    <p:sldId id="281" r:id="rId13"/>
    <p:sldId id="284" r:id="rId14"/>
    <p:sldId id="293" r:id="rId15"/>
    <p:sldId id="29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E0E3"/>
    <a:srgbClr val="65BD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1" autoAdjust="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5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A4FEC-3693-9247-8E83-5123A38E158B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878DC-052D-0C4A-B3F0-E28DC3AACD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78DC-052D-0C4A-B3F0-E28DC3AACD3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78DC-052D-0C4A-B3F0-E28DC3AACD3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78DC-052D-0C4A-B3F0-E28DC3AACD3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78DC-052D-0C4A-B3F0-E28DC3AACD3F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78DC-052D-0C4A-B3F0-E28DC3AACD3F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78DC-052D-0C4A-B3F0-E28DC3AACD3F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78DC-052D-0C4A-B3F0-E28DC3AACD3F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59108D-88F8-4EA4-8BFE-48F12D3914B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78DC-052D-0C4A-B3F0-E28DC3AACD3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78DC-052D-0C4A-B3F0-E28DC3AACD3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FE3785-02AB-1442-AB8B-A01AE2E31198}" type="slidenum">
              <a:rPr lang="en-US">
                <a:latin typeface="Calibri" charset="0"/>
                <a:ea typeface="ＭＳ Ｐゴシック" charset="-128"/>
                <a:cs typeface="ＭＳ Ｐゴシック" charset="-128"/>
              </a:rPr>
              <a:pPr/>
              <a:t>5</a:t>
            </a:fld>
            <a:endParaRPr lang="en-US">
              <a:latin typeface="Calibri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B33D9E2-7EB0-B947-81C0-68221B9DEDCA}" type="slidenum">
              <a:rPr lang="en-US">
                <a:latin typeface="Calibri" charset="0"/>
                <a:ea typeface="ＭＳ Ｐゴシック" charset="-128"/>
                <a:cs typeface="ＭＳ Ｐゴシック" charset="-128"/>
              </a:rPr>
              <a:pPr/>
              <a:t>6</a:t>
            </a:fld>
            <a:endParaRPr lang="en-US">
              <a:latin typeface="Calibri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B6C9546-C13A-5C48-BA4C-556936825B93}" type="slidenum">
              <a:rPr lang="en-US">
                <a:latin typeface="Calibri" charset="0"/>
                <a:ea typeface="ＭＳ Ｐゴシック" charset="-128"/>
                <a:cs typeface="ＭＳ Ｐゴシック" charset="-128"/>
              </a:rPr>
              <a:pPr/>
              <a:t>7</a:t>
            </a:fld>
            <a:endParaRPr lang="en-US">
              <a:latin typeface="Calibri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8795BBD-CDC2-4EA2-BAC6-E56A15F5DE55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>
              <a:cs typeface="Arial" charset="0"/>
            </a:endParaRPr>
          </a:p>
        </p:txBody>
      </p:sp>
      <p:sp>
        <p:nvSpPr>
          <p:cNvPr id="4099" name="Rectangle 1026"/>
          <p:cNvSpPr>
            <a:spLocks noChangeArrowheads="1" noTextEdit="1"/>
          </p:cNvSpPr>
          <p:nvPr>
            <p:ph type="sldImg"/>
          </p:nvPr>
        </p:nvSpPr>
        <p:spPr bwMode="auto">
          <a:xfrm>
            <a:off x="1187450" y="706438"/>
            <a:ext cx="4519613" cy="338931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0" name="Rectangle 1027"/>
          <p:cNvSpPr>
            <a:spLocks noChangeArrowheads="1"/>
          </p:cNvSpPr>
          <p:nvPr>
            <p:ph type="body" idx="1"/>
          </p:nvPr>
        </p:nvSpPr>
        <p:spPr bwMode="auto">
          <a:xfrm>
            <a:off x="928688" y="4378325"/>
            <a:ext cx="5035550" cy="409416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59108D-88F8-4EA4-8BFE-48F12D3914B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/>
          <a:srcRect l="469" t="13915"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18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/>
          <a:srcRect l="52272" t="8889" r="5152" b="16566"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18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/>
          <a:srcRect l="17353" t="9412" r="17500" b="32353"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8AF02B71-8991-4516-A01E-F1A9ACD28B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9DDEE93-1D25-764A-AAD9-2EE90C4555CC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E9CDDA0-BE63-5140-8A03-D425FFF25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45720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232324" y="1392702"/>
            <a:ext cx="6617448" cy="3340720"/>
          </a:xfrm>
          <a:prstGeom prst="rect">
            <a:avLst/>
          </a:prstGeom>
          <a:effectLst/>
        </p:spPr>
        <p:txBody>
          <a:bodyPr anchor="ctr" anchorCtr="1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Oklahoma Climate Adaptation Planning </a:t>
            </a:r>
            <a:b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Kick-Off Meeting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4466" y="5319224"/>
            <a:ext cx="41619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December 10, 2009</a:t>
            </a:r>
          </a:p>
          <a:p>
            <a:pPr algn="ctr"/>
            <a:r>
              <a:rPr lang="en-US" b="1" dirty="0" smtClean="0"/>
              <a:t>The National Weather Center, Norman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347378"/>
            <a:ext cx="9144000" cy="1066800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The Oklahoma </a:t>
            </a:r>
            <a:r>
              <a:rPr lang="en-US" sz="3600" b="1" dirty="0" err="1" smtClean="0"/>
              <a:t>Climatological</a:t>
            </a:r>
            <a:r>
              <a:rPr lang="en-US" sz="3600" b="1" dirty="0" smtClean="0"/>
              <a:t> Survey</a:t>
            </a:r>
            <a:endParaRPr lang="en-US" sz="3600" b="1" dirty="0"/>
          </a:p>
        </p:txBody>
      </p:sp>
      <p:sp>
        <p:nvSpPr>
          <p:cNvPr id="53248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65125" y="1644650"/>
            <a:ext cx="8540750" cy="4967165"/>
          </a:xfrm>
          <a:noFill/>
        </p:spPr>
        <p:txBody>
          <a:bodyPr>
            <a:normAutofit/>
          </a:bodyPr>
          <a:lstStyle/>
          <a:p>
            <a:r>
              <a:rPr lang="en-US" dirty="0" smtClean="0"/>
              <a:t>Oklahoma’s State </a:t>
            </a:r>
            <a:r>
              <a:rPr lang="en-US" dirty="0"/>
              <a:t>Climate Office established in 1980</a:t>
            </a:r>
            <a:endParaRPr lang="en-US" dirty="0" smtClean="0"/>
          </a:p>
          <a:p>
            <a:pPr>
              <a:spcAft>
                <a:spcPts val="900"/>
              </a:spcAft>
            </a:pPr>
            <a:r>
              <a:rPr lang="en-US" dirty="0" smtClean="0"/>
              <a:t>Activities </a:t>
            </a:r>
            <a:r>
              <a:rPr lang="en-US" dirty="0"/>
              <a:t>and Mission set by </a:t>
            </a:r>
            <a:r>
              <a:rPr lang="en-US" dirty="0" smtClean="0"/>
              <a:t>statute</a:t>
            </a:r>
          </a:p>
          <a:p>
            <a:pPr>
              <a:spcAft>
                <a:spcPts val="900"/>
              </a:spcAft>
            </a:pPr>
            <a:r>
              <a:rPr lang="en-US" dirty="0" smtClean="0"/>
              <a:t>“Evaluate </a:t>
            </a:r>
            <a:r>
              <a:rPr lang="en-US" dirty="0"/>
              <a:t>the significance of </a:t>
            </a:r>
            <a:r>
              <a:rPr lang="en-US" u="sng" dirty="0">
                <a:solidFill>
                  <a:srgbClr val="800000"/>
                </a:solidFill>
              </a:rPr>
              <a:t>natural and man-made</a:t>
            </a:r>
            <a:r>
              <a:rPr lang="en-US" dirty="0"/>
              <a:t>, deliberate and inadvertent changes or modifications in important features of the climate and weather affecting the state, and to </a:t>
            </a:r>
            <a:r>
              <a:rPr lang="en-US" u="sng" dirty="0">
                <a:solidFill>
                  <a:srgbClr val="800000"/>
                </a:solidFill>
              </a:rPr>
              <a:t>report this information </a:t>
            </a:r>
            <a:r>
              <a:rPr lang="en-US" dirty="0">
                <a:solidFill>
                  <a:schemeClr val="tx1"/>
                </a:solidFill>
              </a:rPr>
              <a:t>to those agencies and organizations in the state who are likely to by affected by such changes or </a:t>
            </a:r>
            <a:r>
              <a:rPr lang="en-US" dirty="0" smtClean="0">
                <a:solidFill>
                  <a:schemeClr val="tx1"/>
                </a:solidFill>
              </a:rPr>
              <a:t>modifications</a:t>
            </a:r>
            <a:r>
              <a:rPr lang="en-US" dirty="0" smtClean="0"/>
              <a:t>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744" y="1287378"/>
            <a:ext cx="4172121" cy="53923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8514" y="1287379"/>
            <a:ext cx="4160045" cy="53923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0395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OCS Statement on Climate Change (2007)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 noChangeAspect="1"/>
          </p:cNvGrpSpPr>
          <p:nvPr/>
        </p:nvGrpSpPr>
        <p:grpSpPr bwMode="auto">
          <a:xfrm>
            <a:off x="5202238" y="1295400"/>
            <a:ext cx="3824287" cy="5430838"/>
            <a:chOff x="4894987" y="746760"/>
            <a:chExt cx="4249013" cy="6035040"/>
          </a:xfrm>
        </p:grpSpPr>
        <p:pic>
          <p:nvPicPr>
            <p:cNvPr id="26629" name="Picture 26"/>
            <p:cNvPicPr preferRelativeResize="0"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94987" y="746760"/>
              <a:ext cx="4249013" cy="6035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Freeform 20"/>
            <p:cNvSpPr/>
            <p:nvPr/>
          </p:nvSpPr>
          <p:spPr>
            <a:xfrm>
              <a:off x="6628537" y="3420044"/>
              <a:ext cx="1737360" cy="1066800"/>
            </a:xfrm>
            <a:custGeom>
              <a:avLst/>
              <a:gdLst>
                <a:gd name="connsiteX0" fmla="*/ 0 w 1930400"/>
                <a:gd name="connsiteY0" fmla="*/ 643467 h 1185333"/>
                <a:gd name="connsiteX1" fmla="*/ 283633 w 1930400"/>
                <a:gd name="connsiteY1" fmla="*/ 639233 h 1185333"/>
                <a:gd name="connsiteX2" fmla="*/ 275166 w 1930400"/>
                <a:gd name="connsiteY2" fmla="*/ 156633 h 1185333"/>
                <a:gd name="connsiteX3" fmla="*/ 922866 w 1930400"/>
                <a:gd name="connsiteY3" fmla="*/ 131233 h 1185333"/>
                <a:gd name="connsiteX4" fmla="*/ 939800 w 1930400"/>
                <a:gd name="connsiteY4" fmla="*/ 173567 h 1185333"/>
                <a:gd name="connsiteX5" fmla="*/ 1282700 w 1930400"/>
                <a:gd name="connsiteY5" fmla="*/ 139700 h 1185333"/>
                <a:gd name="connsiteX6" fmla="*/ 1282700 w 1930400"/>
                <a:gd name="connsiteY6" fmla="*/ 173567 h 1185333"/>
                <a:gd name="connsiteX7" fmla="*/ 1299633 w 1930400"/>
                <a:gd name="connsiteY7" fmla="*/ 182033 h 1185333"/>
                <a:gd name="connsiteX8" fmla="*/ 1299633 w 1930400"/>
                <a:gd name="connsiteY8" fmla="*/ 182033 h 1185333"/>
                <a:gd name="connsiteX9" fmla="*/ 1320800 w 1930400"/>
                <a:gd name="connsiteY9" fmla="*/ 139700 h 1185333"/>
                <a:gd name="connsiteX10" fmla="*/ 1320800 w 1930400"/>
                <a:gd name="connsiteY10" fmla="*/ 139700 h 1185333"/>
                <a:gd name="connsiteX11" fmla="*/ 1320800 w 1930400"/>
                <a:gd name="connsiteY11" fmla="*/ 139700 h 1185333"/>
                <a:gd name="connsiteX12" fmla="*/ 1443566 w 1930400"/>
                <a:gd name="connsiteY12" fmla="*/ 101600 h 1185333"/>
                <a:gd name="connsiteX13" fmla="*/ 1460500 w 1930400"/>
                <a:gd name="connsiteY13" fmla="*/ 80433 h 1185333"/>
                <a:gd name="connsiteX14" fmla="*/ 1930400 w 1930400"/>
                <a:gd name="connsiteY14" fmla="*/ 0 h 1185333"/>
                <a:gd name="connsiteX15" fmla="*/ 1921933 w 1930400"/>
                <a:gd name="connsiteY15" fmla="*/ 33867 h 1185333"/>
                <a:gd name="connsiteX16" fmla="*/ 1921933 w 1930400"/>
                <a:gd name="connsiteY16" fmla="*/ 33867 h 1185333"/>
                <a:gd name="connsiteX17" fmla="*/ 1888066 w 1930400"/>
                <a:gd name="connsiteY17" fmla="*/ 46567 h 1185333"/>
                <a:gd name="connsiteX18" fmla="*/ 1888066 w 1930400"/>
                <a:gd name="connsiteY18" fmla="*/ 46567 h 1185333"/>
                <a:gd name="connsiteX19" fmla="*/ 1854200 w 1930400"/>
                <a:gd name="connsiteY19" fmla="*/ 76200 h 1185333"/>
                <a:gd name="connsiteX20" fmla="*/ 1820333 w 1930400"/>
                <a:gd name="connsiteY20" fmla="*/ 101600 h 1185333"/>
                <a:gd name="connsiteX21" fmla="*/ 1794933 w 1930400"/>
                <a:gd name="connsiteY21" fmla="*/ 131233 h 1185333"/>
                <a:gd name="connsiteX22" fmla="*/ 1773766 w 1930400"/>
                <a:gd name="connsiteY22" fmla="*/ 152400 h 1185333"/>
                <a:gd name="connsiteX23" fmla="*/ 1752600 w 1930400"/>
                <a:gd name="connsiteY23" fmla="*/ 182033 h 1185333"/>
                <a:gd name="connsiteX24" fmla="*/ 1456266 w 1930400"/>
                <a:gd name="connsiteY24" fmla="*/ 245533 h 1185333"/>
                <a:gd name="connsiteX25" fmla="*/ 1481666 w 1930400"/>
                <a:gd name="connsiteY25" fmla="*/ 478367 h 1185333"/>
                <a:gd name="connsiteX26" fmla="*/ 1515533 w 1930400"/>
                <a:gd name="connsiteY26" fmla="*/ 681567 h 1185333"/>
                <a:gd name="connsiteX27" fmla="*/ 1473200 w 1930400"/>
                <a:gd name="connsiteY27" fmla="*/ 685800 h 1185333"/>
                <a:gd name="connsiteX28" fmla="*/ 1447800 w 1930400"/>
                <a:gd name="connsiteY28" fmla="*/ 698500 h 1185333"/>
                <a:gd name="connsiteX29" fmla="*/ 1422400 w 1930400"/>
                <a:gd name="connsiteY29" fmla="*/ 711200 h 1185333"/>
                <a:gd name="connsiteX30" fmla="*/ 1439333 w 1930400"/>
                <a:gd name="connsiteY30" fmla="*/ 745067 h 1185333"/>
                <a:gd name="connsiteX31" fmla="*/ 1413933 w 1930400"/>
                <a:gd name="connsiteY31" fmla="*/ 766233 h 1185333"/>
                <a:gd name="connsiteX32" fmla="*/ 1468966 w 1930400"/>
                <a:gd name="connsiteY32" fmla="*/ 812800 h 1185333"/>
                <a:gd name="connsiteX33" fmla="*/ 1426633 w 1930400"/>
                <a:gd name="connsiteY33" fmla="*/ 808567 h 1185333"/>
                <a:gd name="connsiteX34" fmla="*/ 1409700 w 1930400"/>
                <a:gd name="connsiteY34" fmla="*/ 791633 h 1185333"/>
                <a:gd name="connsiteX35" fmla="*/ 1409700 w 1930400"/>
                <a:gd name="connsiteY35" fmla="*/ 791633 h 1185333"/>
                <a:gd name="connsiteX36" fmla="*/ 1375833 w 1930400"/>
                <a:gd name="connsiteY36" fmla="*/ 791633 h 1185333"/>
                <a:gd name="connsiteX37" fmla="*/ 1397000 w 1930400"/>
                <a:gd name="connsiteY37" fmla="*/ 825500 h 1185333"/>
                <a:gd name="connsiteX38" fmla="*/ 1375833 w 1930400"/>
                <a:gd name="connsiteY38" fmla="*/ 808567 h 1185333"/>
                <a:gd name="connsiteX39" fmla="*/ 1375833 w 1930400"/>
                <a:gd name="connsiteY39" fmla="*/ 808567 h 1185333"/>
                <a:gd name="connsiteX40" fmla="*/ 1333500 w 1930400"/>
                <a:gd name="connsiteY40" fmla="*/ 833967 h 1185333"/>
                <a:gd name="connsiteX41" fmla="*/ 1333500 w 1930400"/>
                <a:gd name="connsiteY41" fmla="*/ 833967 h 1185333"/>
                <a:gd name="connsiteX42" fmla="*/ 1303866 w 1930400"/>
                <a:gd name="connsiteY42" fmla="*/ 821267 h 1185333"/>
                <a:gd name="connsiteX43" fmla="*/ 1299633 w 1930400"/>
                <a:gd name="connsiteY43" fmla="*/ 795867 h 1185333"/>
                <a:gd name="connsiteX44" fmla="*/ 1299633 w 1930400"/>
                <a:gd name="connsiteY44" fmla="*/ 795867 h 1185333"/>
                <a:gd name="connsiteX45" fmla="*/ 1299633 w 1930400"/>
                <a:gd name="connsiteY45" fmla="*/ 795867 h 1185333"/>
                <a:gd name="connsiteX46" fmla="*/ 1253066 w 1930400"/>
                <a:gd name="connsiteY46" fmla="*/ 783167 h 1185333"/>
                <a:gd name="connsiteX47" fmla="*/ 1253066 w 1930400"/>
                <a:gd name="connsiteY47" fmla="*/ 783167 h 1185333"/>
                <a:gd name="connsiteX48" fmla="*/ 1219200 w 1930400"/>
                <a:gd name="connsiteY48" fmla="*/ 774700 h 1185333"/>
                <a:gd name="connsiteX49" fmla="*/ 1219200 w 1930400"/>
                <a:gd name="connsiteY49" fmla="*/ 774700 h 1185333"/>
                <a:gd name="connsiteX50" fmla="*/ 1206500 w 1930400"/>
                <a:gd name="connsiteY50" fmla="*/ 812800 h 1185333"/>
                <a:gd name="connsiteX51" fmla="*/ 1155700 w 1930400"/>
                <a:gd name="connsiteY51" fmla="*/ 800100 h 1185333"/>
                <a:gd name="connsiteX52" fmla="*/ 1117600 w 1930400"/>
                <a:gd name="connsiteY52" fmla="*/ 791633 h 1185333"/>
                <a:gd name="connsiteX53" fmla="*/ 1092200 w 1930400"/>
                <a:gd name="connsiteY53" fmla="*/ 791633 h 1185333"/>
                <a:gd name="connsiteX54" fmla="*/ 1058333 w 1930400"/>
                <a:gd name="connsiteY54" fmla="*/ 800100 h 1185333"/>
                <a:gd name="connsiteX55" fmla="*/ 1037166 w 1930400"/>
                <a:gd name="connsiteY55" fmla="*/ 812800 h 1185333"/>
                <a:gd name="connsiteX56" fmla="*/ 1011766 w 1930400"/>
                <a:gd name="connsiteY56" fmla="*/ 825500 h 1185333"/>
                <a:gd name="connsiteX57" fmla="*/ 1011766 w 1930400"/>
                <a:gd name="connsiteY57" fmla="*/ 825500 h 1185333"/>
                <a:gd name="connsiteX58" fmla="*/ 1011766 w 1930400"/>
                <a:gd name="connsiteY58" fmla="*/ 825500 h 1185333"/>
                <a:gd name="connsiteX59" fmla="*/ 973666 w 1930400"/>
                <a:gd name="connsiteY59" fmla="*/ 808567 h 1185333"/>
                <a:gd name="connsiteX60" fmla="*/ 969433 w 1930400"/>
                <a:gd name="connsiteY60" fmla="*/ 833967 h 1185333"/>
                <a:gd name="connsiteX61" fmla="*/ 986366 w 1930400"/>
                <a:gd name="connsiteY61" fmla="*/ 846667 h 1185333"/>
                <a:gd name="connsiteX62" fmla="*/ 969433 w 1930400"/>
                <a:gd name="connsiteY62" fmla="*/ 867833 h 1185333"/>
                <a:gd name="connsiteX63" fmla="*/ 969433 w 1930400"/>
                <a:gd name="connsiteY63" fmla="*/ 867833 h 1185333"/>
                <a:gd name="connsiteX64" fmla="*/ 952500 w 1930400"/>
                <a:gd name="connsiteY64" fmla="*/ 901700 h 1185333"/>
                <a:gd name="connsiteX65" fmla="*/ 952500 w 1930400"/>
                <a:gd name="connsiteY65" fmla="*/ 901700 h 1185333"/>
                <a:gd name="connsiteX66" fmla="*/ 905933 w 1930400"/>
                <a:gd name="connsiteY66" fmla="*/ 931333 h 1185333"/>
                <a:gd name="connsiteX67" fmla="*/ 876300 w 1930400"/>
                <a:gd name="connsiteY67" fmla="*/ 939800 h 1185333"/>
                <a:gd name="connsiteX68" fmla="*/ 859366 w 1930400"/>
                <a:gd name="connsiteY68" fmla="*/ 944033 h 1185333"/>
                <a:gd name="connsiteX69" fmla="*/ 859366 w 1930400"/>
                <a:gd name="connsiteY69" fmla="*/ 944033 h 1185333"/>
                <a:gd name="connsiteX70" fmla="*/ 842433 w 1930400"/>
                <a:gd name="connsiteY70" fmla="*/ 922867 h 1185333"/>
                <a:gd name="connsiteX71" fmla="*/ 842433 w 1930400"/>
                <a:gd name="connsiteY71" fmla="*/ 922867 h 1185333"/>
                <a:gd name="connsiteX72" fmla="*/ 833966 w 1930400"/>
                <a:gd name="connsiteY72" fmla="*/ 965200 h 1185333"/>
                <a:gd name="connsiteX73" fmla="*/ 808566 w 1930400"/>
                <a:gd name="connsiteY73" fmla="*/ 977900 h 1185333"/>
                <a:gd name="connsiteX74" fmla="*/ 808566 w 1930400"/>
                <a:gd name="connsiteY74" fmla="*/ 977900 h 1185333"/>
                <a:gd name="connsiteX75" fmla="*/ 787400 w 1930400"/>
                <a:gd name="connsiteY75" fmla="*/ 1007533 h 1185333"/>
                <a:gd name="connsiteX76" fmla="*/ 766233 w 1930400"/>
                <a:gd name="connsiteY76" fmla="*/ 1028700 h 1185333"/>
                <a:gd name="connsiteX77" fmla="*/ 766233 w 1930400"/>
                <a:gd name="connsiteY77" fmla="*/ 1028700 h 1185333"/>
                <a:gd name="connsiteX78" fmla="*/ 791633 w 1930400"/>
                <a:gd name="connsiteY78" fmla="*/ 1049867 h 1185333"/>
                <a:gd name="connsiteX79" fmla="*/ 791633 w 1930400"/>
                <a:gd name="connsiteY79" fmla="*/ 1049867 h 1185333"/>
                <a:gd name="connsiteX80" fmla="*/ 762000 w 1930400"/>
                <a:gd name="connsiteY80" fmla="*/ 1062567 h 1185333"/>
                <a:gd name="connsiteX81" fmla="*/ 762000 w 1930400"/>
                <a:gd name="connsiteY81" fmla="*/ 1062567 h 1185333"/>
                <a:gd name="connsiteX82" fmla="*/ 749300 w 1930400"/>
                <a:gd name="connsiteY82" fmla="*/ 1075267 h 1185333"/>
                <a:gd name="connsiteX83" fmla="*/ 749300 w 1930400"/>
                <a:gd name="connsiteY83" fmla="*/ 1075267 h 1185333"/>
                <a:gd name="connsiteX84" fmla="*/ 778933 w 1930400"/>
                <a:gd name="connsiteY84" fmla="*/ 1087967 h 1185333"/>
                <a:gd name="connsiteX85" fmla="*/ 787400 w 1930400"/>
                <a:gd name="connsiteY85" fmla="*/ 1126067 h 1185333"/>
                <a:gd name="connsiteX86" fmla="*/ 795866 w 1930400"/>
                <a:gd name="connsiteY86" fmla="*/ 1155700 h 1185333"/>
                <a:gd name="connsiteX87" fmla="*/ 808566 w 1930400"/>
                <a:gd name="connsiteY87" fmla="*/ 1185333 h 1185333"/>
                <a:gd name="connsiteX88" fmla="*/ 753533 w 1930400"/>
                <a:gd name="connsiteY88" fmla="*/ 1176867 h 1185333"/>
                <a:gd name="connsiteX89" fmla="*/ 728133 w 1930400"/>
                <a:gd name="connsiteY89" fmla="*/ 1176867 h 1185333"/>
                <a:gd name="connsiteX90" fmla="*/ 702733 w 1930400"/>
                <a:gd name="connsiteY90" fmla="*/ 1168400 h 1185333"/>
                <a:gd name="connsiteX91" fmla="*/ 656166 w 1930400"/>
                <a:gd name="connsiteY91" fmla="*/ 1155700 h 1185333"/>
                <a:gd name="connsiteX92" fmla="*/ 656166 w 1930400"/>
                <a:gd name="connsiteY92" fmla="*/ 1155700 h 1185333"/>
                <a:gd name="connsiteX93" fmla="*/ 635000 w 1930400"/>
                <a:gd name="connsiteY93" fmla="*/ 1117600 h 1185333"/>
                <a:gd name="connsiteX94" fmla="*/ 635000 w 1930400"/>
                <a:gd name="connsiteY94" fmla="*/ 1117600 h 1185333"/>
                <a:gd name="connsiteX95" fmla="*/ 626533 w 1930400"/>
                <a:gd name="connsiteY95" fmla="*/ 1071033 h 1185333"/>
                <a:gd name="connsiteX96" fmla="*/ 622300 w 1930400"/>
                <a:gd name="connsiteY96" fmla="*/ 1045633 h 1185333"/>
                <a:gd name="connsiteX97" fmla="*/ 596900 w 1930400"/>
                <a:gd name="connsiteY97" fmla="*/ 1032933 h 1185333"/>
                <a:gd name="connsiteX98" fmla="*/ 563033 w 1930400"/>
                <a:gd name="connsiteY98" fmla="*/ 1020233 h 1185333"/>
                <a:gd name="connsiteX99" fmla="*/ 550333 w 1930400"/>
                <a:gd name="connsiteY99" fmla="*/ 994833 h 1185333"/>
                <a:gd name="connsiteX100" fmla="*/ 524933 w 1930400"/>
                <a:gd name="connsiteY100" fmla="*/ 960967 h 1185333"/>
                <a:gd name="connsiteX101" fmla="*/ 508000 w 1930400"/>
                <a:gd name="connsiteY101" fmla="*/ 922867 h 1185333"/>
                <a:gd name="connsiteX102" fmla="*/ 495300 w 1930400"/>
                <a:gd name="connsiteY102" fmla="*/ 893233 h 1185333"/>
                <a:gd name="connsiteX103" fmla="*/ 495300 w 1930400"/>
                <a:gd name="connsiteY103" fmla="*/ 893233 h 1185333"/>
                <a:gd name="connsiteX104" fmla="*/ 457200 w 1930400"/>
                <a:gd name="connsiteY104" fmla="*/ 855133 h 1185333"/>
                <a:gd name="connsiteX105" fmla="*/ 431800 w 1930400"/>
                <a:gd name="connsiteY105" fmla="*/ 833967 h 1185333"/>
                <a:gd name="connsiteX106" fmla="*/ 406400 w 1930400"/>
                <a:gd name="connsiteY106" fmla="*/ 833967 h 1185333"/>
                <a:gd name="connsiteX107" fmla="*/ 368300 w 1930400"/>
                <a:gd name="connsiteY107" fmla="*/ 833967 h 1185333"/>
                <a:gd name="connsiteX108" fmla="*/ 338666 w 1930400"/>
                <a:gd name="connsiteY108" fmla="*/ 833967 h 1185333"/>
                <a:gd name="connsiteX109" fmla="*/ 338666 w 1930400"/>
                <a:gd name="connsiteY109" fmla="*/ 833967 h 1185333"/>
                <a:gd name="connsiteX110" fmla="*/ 313266 w 1930400"/>
                <a:gd name="connsiteY110" fmla="*/ 863600 h 1185333"/>
                <a:gd name="connsiteX111" fmla="*/ 292100 w 1930400"/>
                <a:gd name="connsiteY111" fmla="*/ 893233 h 1185333"/>
                <a:gd name="connsiteX112" fmla="*/ 287866 w 1930400"/>
                <a:gd name="connsiteY112" fmla="*/ 927100 h 1185333"/>
                <a:gd name="connsiteX113" fmla="*/ 254000 w 1930400"/>
                <a:gd name="connsiteY113" fmla="*/ 910167 h 1185333"/>
                <a:gd name="connsiteX114" fmla="*/ 220133 w 1930400"/>
                <a:gd name="connsiteY114" fmla="*/ 889000 h 1185333"/>
                <a:gd name="connsiteX115" fmla="*/ 194733 w 1930400"/>
                <a:gd name="connsiteY115" fmla="*/ 880533 h 1185333"/>
                <a:gd name="connsiteX116" fmla="*/ 173566 w 1930400"/>
                <a:gd name="connsiteY116" fmla="*/ 863600 h 1185333"/>
                <a:gd name="connsiteX117" fmla="*/ 173566 w 1930400"/>
                <a:gd name="connsiteY117" fmla="*/ 863600 h 1185333"/>
                <a:gd name="connsiteX118" fmla="*/ 160866 w 1930400"/>
                <a:gd name="connsiteY118" fmla="*/ 821267 h 1185333"/>
                <a:gd name="connsiteX119" fmla="*/ 156633 w 1930400"/>
                <a:gd name="connsiteY119" fmla="*/ 791633 h 1185333"/>
                <a:gd name="connsiteX120" fmla="*/ 148166 w 1930400"/>
                <a:gd name="connsiteY120" fmla="*/ 766233 h 1185333"/>
                <a:gd name="connsiteX121" fmla="*/ 148166 w 1930400"/>
                <a:gd name="connsiteY121" fmla="*/ 766233 h 1185333"/>
                <a:gd name="connsiteX122" fmla="*/ 114300 w 1930400"/>
                <a:gd name="connsiteY122" fmla="*/ 728133 h 1185333"/>
                <a:gd name="connsiteX123" fmla="*/ 76200 w 1930400"/>
                <a:gd name="connsiteY123" fmla="*/ 706967 h 1185333"/>
                <a:gd name="connsiteX124" fmla="*/ 42333 w 1930400"/>
                <a:gd name="connsiteY124" fmla="*/ 681567 h 1185333"/>
                <a:gd name="connsiteX125" fmla="*/ 0 w 1930400"/>
                <a:gd name="connsiteY125" fmla="*/ 643467 h 1185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930400" h="1185333">
                  <a:moveTo>
                    <a:pt x="0" y="643467"/>
                  </a:moveTo>
                  <a:lnTo>
                    <a:pt x="283633" y="639233"/>
                  </a:lnTo>
                  <a:lnTo>
                    <a:pt x="275166" y="156633"/>
                  </a:lnTo>
                  <a:lnTo>
                    <a:pt x="922866" y="131233"/>
                  </a:lnTo>
                  <a:lnTo>
                    <a:pt x="939800" y="173567"/>
                  </a:lnTo>
                  <a:lnTo>
                    <a:pt x="1282700" y="139700"/>
                  </a:lnTo>
                  <a:lnTo>
                    <a:pt x="1282700" y="173567"/>
                  </a:lnTo>
                  <a:lnTo>
                    <a:pt x="1299633" y="182033"/>
                  </a:lnTo>
                  <a:lnTo>
                    <a:pt x="1299633" y="182033"/>
                  </a:lnTo>
                  <a:lnTo>
                    <a:pt x="1320800" y="139700"/>
                  </a:lnTo>
                  <a:lnTo>
                    <a:pt x="1320800" y="139700"/>
                  </a:lnTo>
                  <a:lnTo>
                    <a:pt x="1320800" y="139700"/>
                  </a:lnTo>
                  <a:lnTo>
                    <a:pt x="1443566" y="101600"/>
                  </a:lnTo>
                  <a:lnTo>
                    <a:pt x="1460500" y="80433"/>
                  </a:lnTo>
                  <a:lnTo>
                    <a:pt x="1930400" y="0"/>
                  </a:lnTo>
                  <a:lnTo>
                    <a:pt x="1921933" y="33867"/>
                  </a:lnTo>
                  <a:lnTo>
                    <a:pt x="1921933" y="33867"/>
                  </a:lnTo>
                  <a:lnTo>
                    <a:pt x="1888066" y="46567"/>
                  </a:lnTo>
                  <a:lnTo>
                    <a:pt x="1888066" y="46567"/>
                  </a:lnTo>
                  <a:lnTo>
                    <a:pt x="1854200" y="76200"/>
                  </a:lnTo>
                  <a:lnTo>
                    <a:pt x="1820333" y="101600"/>
                  </a:lnTo>
                  <a:lnTo>
                    <a:pt x="1794933" y="131233"/>
                  </a:lnTo>
                  <a:lnTo>
                    <a:pt x="1773766" y="152400"/>
                  </a:lnTo>
                  <a:lnTo>
                    <a:pt x="1752600" y="182033"/>
                  </a:lnTo>
                  <a:lnTo>
                    <a:pt x="1456266" y="245533"/>
                  </a:lnTo>
                  <a:lnTo>
                    <a:pt x="1481666" y="478367"/>
                  </a:lnTo>
                  <a:lnTo>
                    <a:pt x="1515533" y="681567"/>
                  </a:lnTo>
                  <a:lnTo>
                    <a:pt x="1473200" y="685800"/>
                  </a:lnTo>
                  <a:lnTo>
                    <a:pt x="1447800" y="698500"/>
                  </a:lnTo>
                  <a:lnTo>
                    <a:pt x="1422400" y="711200"/>
                  </a:lnTo>
                  <a:lnTo>
                    <a:pt x="1439333" y="745067"/>
                  </a:lnTo>
                  <a:lnTo>
                    <a:pt x="1413933" y="766233"/>
                  </a:lnTo>
                  <a:lnTo>
                    <a:pt x="1468966" y="812800"/>
                  </a:lnTo>
                  <a:lnTo>
                    <a:pt x="1426633" y="808567"/>
                  </a:lnTo>
                  <a:lnTo>
                    <a:pt x="1409700" y="791633"/>
                  </a:lnTo>
                  <a:lnTo>
                    <a:pt x="1409700" y="791633"/>
                  </a:lnTo>
                  <a:lnTo>
                    <a:pt x="1375833" y="791633"/>
                  </a:lnTo>
                  <a:lnTo>
                    <a:pt x="1397000" y="825500"/>
                  </a:lnTo>
                  <a:lnTo>
                    <a:pt x="1375833" y="808567"/>
                  </a:lnTo>
                  <a:lnTo>
                    <a:pt x="1375833" y="808567"/>
                  </a:lnTo>
                  <a:lnTo>
                    <a:pt x="1333500" y="833967"/>
                  </a:lnTo>
                  <a:lnTo>
                    <a:pt x="1333500" y="833967"/>
                  </a:lnTo>
                  <a:lnTo>
                    <a:pt x="1303866" y="821267"/>
                  </a:lnTo>
                  <a:lnTo>
                    <a:pt x="1299633" y="795867"/>
                  </a:lnTo>
                  <a:lnTo>
                    <a:pt x="1299633" y="795867"/>
                  </a:lnTo>
                  <a:lnTo>
                    <a:pt x="1299633" y="795867"/>
                  </a:lnTo>
                  <a:lnTo>
                    <a:pt x="1253066" y="783167"/>
                  </a:lnTo>
                  <a:lnTo>
                    <a:pt x="1253066" y="783167"/>
                  </a:lnTo>
                  <a:lnTo>
                    <a:pt x="1219200" y="774700"/>
                  </a:lnTo>
                  <a:lnTo>
                    <a:pt x="1219200" y="774700"/>
                  </a:lnTo>
                  <a:lnTo>
                    <a:pt x="1206500" y="812800"/>
                  </a:lnTo>
                  <a:cubicBezTo>
                    <a:pt x="1154308" y="804101"/>
                    <a:pt x="1155700" y="821500"/>
                    <a:pt x="1155700" y="800100"/>
                  </a:cubicBezTo>
                  <a:lnTo>
                    <a:pt x="1117600" y="791633"/>
                  </a:lnTo>
                  <a:lnTo>
                    <a:pt x="1092200" y="791633"/>
                  </a:lnTo>
                  <a:cubicBezTo>
                    <a:pt x="1060591" y="796149"/>
                    <a:pt x="1069622" y="788811"/>
                    <a:pt x="1058333" y="800100"/>
                  </a:cubicBezTo>
                  <a:lnTo>
                    <a:pt x="1037166" y="812800"/>
                  </a:lnTo>
                  <a:lnTo>
                    <a:pt x="1011766" y="825500"/>
                  </a:lnTo>
                  <a:lnTo>
                    <a:pt x="1011766" y="825500"/>
                  </a:lnTo>
                  <a:lnTo>
                    <a:pt x="1011766" y="825500"/>
                  </a:lnTo>
                  <a:lnTo>
                    <a:pt x="973666" y="808567"/>
                  </a:lnTo>
                  <a:cubicBezTo>
                    <a:pt x="969156" y="831117"/>
                    <a:pt x="969433" y="822538"/>
                    <a:pt x="969433" y="833967"/>
                  </a:cubicBezTo>
                  <a:lnTo>
                    <a:pt x="986366" y="846667"/>
                  </a:lnTo>
                  <a:lnTo>
                    <a:pt x="969433" y="867833"/>
                  </a:lnTo>
                  <a:lnTo>
                    <a:pt x="969433" y="867833"/>
                  </a:lnTo>
                  <a:lnTo>
                    <a:pt x="952500" y="901700"/>
                  </a:lnTo>
                  <a:lnTo>
                    <a:pt x="952500" y="901700"/>
                  </a:lnTo>
                  <a:lnTo>
                    <a:pt x="905933" y="931333"/>
                  </a:lnTo>
                  <a:lnTo>
                    <a:pt x="876300" y="939800"/>
                  </a:lnTo>
                  <a:lnTo>
                    <a:pt x="859366" y="944033"/>
                  </a:lnTo>
                  <a:lnTo>
                    <a:pt x="859366" y="944033"/>
                  </a:lnTo>
                  <a:lnTo>
                    <a:pt x="842433" y="922867"/>
                  </a:lnTo>
                  <a:lnTo>
                    <a:pt x="842433" y="922867"/>
                  </a:lnTo>
                  <a:lnTo>
                    <a:pt x="833966" y="965200"/>
                  </a:lnTo>
                  <a:cubicBezTo>
                    <a:pt x="810947" y="974408"/>
                    <a:pt x="818174" y="968294"/>
                    <a:pt x="808566" y="977900"/>
                  </a:cubicBezTo>
                  <a:lnTo>
                    <a:pt x="808566" y="977900"/>
                  </a:lnTo>
                  <a:cubicBezTo>
                    <a:pt x="790933" y="1008758"/>
                    <a:pt x="803010" y="1007533"/>
                    <a:pt x="787400" y="1007533"/>
                  </a:cubicBezTo>
                  <a:lnTo>
                    <a:pt x="766233" y="1028700"/>
                  </a:lnTo>
                  <a:lnTo>
                    <a:pt x="766233" y="1028700"/>
                  </a:lnTo>
                  <a:lnTo>
                    <a:pt x="791633" y="1049867"/>
                  </a:lnTo>
                  <a:lnTo>
                    <a:pt x="791633" y="1049867"/>
                  </a:lnTo>
                  <a:lnTo>
                    <a:pt x="762000" y="1062567"/>
                  </a:lnTo>
                  <a:lnTo>
                    <a:pt x="762000" y="1062567"/>
                  </a:lnTo>
                  <a:lnTo>
                    <a:pt x="749300" y="1075267"/>
                  </a:lnTo>
                  <a:lnTo>
                    <a:pt x="749300" y="1075267"/>
                  </a:lnTo>
                  <a:lnTo>
                    <a:pt x="778933" y="1087967"/>
                  </a:lnTo>
                  <a:lnTo>
                    <a:pt x="787400" y="1126067"/>
                  </a:lnTo>
                  <a:lnTo>
                    <a:pt x="795866" y="1155700"/>
                  </a:lnTo>
                  <a:lnTo>
                    <a:pt x="808566" y="1185333"/>
                  </a:lnTo>
                  <a:lnTo>
                    <a:pt x="753533" y="1176867"/>
                  </a:lnTo>
                  <a:lnTo>
                    <a:pt x="728133" y="1176867"/>
                  </a:lnTo>
                  <a:lnTo>
                    <a:pt x="702733" y="1168400"/>
                  </a:lnTo>
                  <a:cubicBezTo>
                    <a:pt x="659048" y="1155294"/>
                    <a:pt x="675132" y="1155700"/>
                    <a:pt x="656166" y="1155700"/>
                  </a:cubicBezTo>
                  <a:lnTo>
                    <a:pt x="656166" y="1155700"/>
                  </a:lnTo>
                  <a:lnTo>
                    <a:pt x="635000" y="1117600"/>
                  </a:lnTo>
                  <a:lnTo>
                    <a:pt x="635000" y="1117600"/>
                  </a:lnTo>
                  <a:lnTo>
                    <a:pt x="626533" y="1071033"/>
                  </a:lnTo>
                  <a:lnTo>
                    <a:pt x="622300" y="1045633"/>
                  </a:lnTo>
                  <a:lnTo>
                    <a:pt x="596900" y="1032933"/>
                  </a:lnTo>
                  <a:lnTo>
                    <a:pt x="563033" y="1020233"/>
                  </a:lnTo>
                  <a:lnTo>
                    <a:pt x="550333" y="994833"/>
                  </a:lnTo>
                  <a:lnTo>
                    <a:pt x="524933" y="960967"/>
                  </a:lnTo>
                  <a:lnTo>
                    <a:pt x="508000" y="922867"/>
                  </a:lnTo>
                  <a:lnTo>
                    <a:pt x="495300" y="893233"/>
                  </a:lnTo>
                  <a:lnTo>
                    <a:pt x="495300" y="893233"/>
                  </a:lnTo>
                  <a:lnTo>
                    <a:pt x="457200" y="855133"/>
                  </a:lnTo>
                  <a:lnTo>
                    <a:pt x="431800" y="833967"/>
                  </a:lnTo>
                  <a:lnTo>
                    <a:pt x="406400" y="833967"/>
                  </a:lnTo>
                  <a:lnTo>
                    <a:pt x="368300" y="833967"/>
                  </a:lnTo>
                  <a:lnTo>
                    <a:pt x="338666" y="833967"/>
                  </a:lnTo>
                  <a:lnTo>
                    <a:pt x="338666" y="833967"/>
                  </a:lnTo>
                  <a:cubicBezTo>
                    <a:pt x="316680" y="864748"/>
                    <a:pt x="329639" y="863600"/>
                    <a:pt x="313266" y="863600"/>
                  </a:cubicBezTo>
                  <a:lnTo>
                    <a:pt x="292100" y="893233"/>
                  </a:lnTo>
                  <a:lnTo>
                    <a:pt x="287866" y="927100"/>
                  </a:lnTo>
                  <a:lnTo>
                    <a:pt x="254000" y="910167"/>
                  </a:lnTo>
                  <a:lnTo>
                    <a:pt x="220133" y="889000"/>
                  </a:lnTo>
                  <a:lnTo>
                    <a:pt x="194733" y="880533"/>
                  </a:lnTo>
                  <a:lnTo>
                    <a:pt x="173566" y="863600"/>
                  </a:lnTo>
                  <a:lnTo>
                    <a:pt x="173566" y="863600"/>
                  </a:lnTo>
                  <a:lnTo>
                    <a:pt x="160866" y="821267"/>
                  </a:lnTo>
                  <a:lnTo>
                    <a:pt x="156633" y="791633"/>
                  </a:lnTo>
                  <a:lnTo>
                    <a:pt x="148166" y="766233"/>
                  </a:lnTo>
                  <a:lnTo>
                    <a:pt x="148166" y="766233"/>
                  </a:lnTo>
                  <a:lnTo>
                    <a:pt x="114300" y="728133"/>
                  </a:lnTo>
                  <a:lnTo>
                    <a:pt x="76200" y="706967"/>
                  </a:lnTo>
                  <a:lnTo>
                    <a:pt x="42333" y="681567"/>
                  </a:lnTo>
                  <a:lnTo>
                    <a:pt x="0" y="643467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  <a:effectLst>
              <a:outerShdw blurRad="57150" dist="38100" dir="6780000" algn="ctr" rotWithShape="0">
                <a:schemeClr val="accent1">
                  <a:shade val="9000"/>
                  <a:satMod val="105000"/>
                  <a:alpha val="48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7214377" y="3614354"/>
              <a:ext cx="700147" cy="497259"/>
              <a:chOff x="6618974" y="3352800"/>
              <a:chExt cx="777941" cy="552510"/>
            </a:xfrm>
          </p:grpSpPr>
          <p:pic>
            <p:nvPicPr>
              <p:cNvPr id="22" name="Picture 21" descr="OU-400.gif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618993" y="3353753"/>
                <a:ext cx="162663" cy="223454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087382" y="3810463"/>
                <a:ext cx="309646" cy="94086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sp>
        <p:nvSpPr>
          <p:cNvPr id="42" name="Title 41"/>
          <p:cNvSpPr>
            <a:spLocks noGrp="1"/>
          </p:cNvSpPr>
          <p:nvPr>
            <p:ph type="title" idx="4294967295"/>
          </p:nvPr>
        </p:nvSpPr>
        <p:spPr>
          <a:xfrm>
            <a:off x="0" y="381000"/>
            <a:ext cx="9144000" cy="6096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500" b="1" dirty="0" smtClean="0">
                <a:ea typeface="ＭＳ Ｐゴシック" pitchFamily="-111" charset="-128"/>
                <a:cs typeface="ＭＳ Ｐゴシック" pitchFamily="-111" charset="-128"/>
              </a:rPr>
              <a:t>Southern Climate Impacts Planning Program</a:t>
            </a:r>
          </a:p>
        </p:txBody>
      </p:sp>
      <p:sp>
        <p:nvSpPr>
          <p:cNvPr id="26628" name="Text Placeholder 43"/>
          <p:cNvSpPr>
            <a:spLocks noGrp="1"/>
          </p:cNvSpPr>
          <p:nvPr>
            <p:ph type="body" sz="half" idx="4294967295"/>
          </p:nvPr>
        </p:nvSpPr>
        <p:spPr>
          <a:xfrm>
            <a:off x="0" y="1477108"/>
            <a:ext cx="5202238" cy="5380892"/>
          </a:xfrm>
        </p:spPr>
        <p:txBody>
          <a:bodyPr>
            <a:normAutofit lnSpcReduction="10000"/>
          </a:bodyPr>
          <a:lstStyle/>
          <a:p>
            <a:pPr eaLnBrk="1" hangingPunct="1">
              <a:spcBef>
                <a:spcPts val="1000"/>
              </a:spcBef>
              <a:buFont typeface="Wingdings" pitchFamily="-106" charset="2"/>
              <a:buChar char="S"/>
              <a:defRPr/>
            </a:pPr>
            <a:r>
              <a:rPr lang="en-US" sz="2200" dirty="0" smtClean="0">
                <a:ea typeface="ＭＳ Ｐゴシック" pitchFamily="-106" charset="-128"/>
                <a:cs typeface="ＭＳ Ｐゴシック" pitchFamily="-106" charset="-128"/>
              </a:rPr>
              <a:t>One of NOAA’s Regional and Integrated Sciences and Assessments (RISA) programs</a:t>
            </a:r>
          </a:p>
          <a:p>
            <a:pPr marL="806450" lvl="2">
              <a:spcBef>
                <a:spcPts val="1000"/>
              </a:spcBef>
              <a:buFont typeface="Wingdings" pitchFamily="-106" charset="2"/>
              <a:buChar char="S"/>
              <a:defRPr/>
            </a:pPr>
            <a:r>
              <a:rPr lang="en-US" dirty="0" smtClean="0">
                <a:ea typeface="ＭＳ Ｐゴシック" pitchFamily="-106" charset="-128"/>
                <a:cs typeface="ＭＳ Ｐゴシック" pitchFamily="-106" charset="-128"/>
              </a:rPr>
              <a:t>Focused on regional </a:t>
            </a:r>
            <a:r>
              <a:rPr lang="en-US" dirty="0" smtClean="0">
                <a:ea typeface="ＭＳ Ｐゴシック" pitchFamily="-106" charset="-128"/>
                <a:cs typeface="ＭＳ Ｐゴシック" pitchFamily="-106" charset="-128"/>
              </a:rPr>
              <a:t>issues </a:t>
            </a:r>
            <a:r>
              <a:rPr lang="en-US" dirty="0" smtClean="0">
                <a:ea typeface="ＭＳ Ｐゴシック" pitchFamily="-106" charset="-128"/>
                <a:cs typeface="ＭＳ Ｐゴシック" pitchFamily="-106" charset="-128"/>
              </a:rPr>
              <a:t>or sectors</a:t>
            </a:r>
          </a:p>
          <a:p>
            <a:pPr eaLnBrk="1" hangingPunct="1">
              <a:spcBef>
                <a:spcPts val="1000"/>
              </a:spcBef>
              <a:buFont typeface="Wingdings" pitchFamily="-106" charset="2"/>
              <a:buChar char="S"/>
              <a:defRPr/>
            </a:pPr>
            <a:r>
              <a:rPr lang="en-US" sz="2200" dirty="0" smtClean="0">
                <a:ea typeface="ＭＳ Ｐゴシック" pitchFamily="-106" charset="-128"/>
                <a:cs typeface="ＭＳ Ｐゴシック" pitchFamily="-106" charset="-128"/>
              </a:rPr>
              <a:t>Mission-focused Research</a:t>
            </a:r>
            <a:endParaRPr lang="en-US" sz="2200" dirty="0" smtClean="0">
              <a:ea typeface="ＭＳ Ｐゴシック" pitchFamily="-106" charset="-128"/>
              <a:cs typeface="ＭＳ Ｐゴシック" pitchFamily="-106" charset="-128"/>
            </a:endParaRPr>
          </a:p>
          <a:p>
            <a:pPr lvl="1">
              <a:spcBef>
                <a:spcPts val="1000"/>
              </a:spcBef>
              <a:buFont typeface="Wingdings" pitchFamily="-106" charset="2"/>
              <a:buChar char="S"/>
              <a:defRPr/>
            </a:pPr>
            <a:r>
              <a:rPr lang="en-US" sz="2000" dirty="0" smtClean="0">
                <a:ea typeface="ＭＳ Ｐゴシック" pitchFamily="-106" charset="-128"/>
                <a:cs typeface="ＭＳ Ｐゴシック" pitchFamily="-106" charset="-128"/>
              </a:rPr>
              <a:t>Links research to decision-maker </a:t>
            </a:r>
            <a:r>
              <a:rPr lang="en-US" sz="2000" dirty="0" smtClean="0">
                <a:ea typeface="ＭＳ Ｐゴシック" pitchFamily="-106" charset="-128"/>
                <a:cs typeface="ＭＳ Ｐゴシック" pitchFamily="-106" charset="-128"/>
              </a:rPr>
              <a:t>needs</a:t>
            </a:r>
          </a:p>
          <a:p>
            <a:pPr lvl="1">
              <a:spcBef>
                <a:spcPts val="1000"/>
              </a:spcBef>
              <a:buFont typeface="Wingdings" pitchFamily="-106" charset="2"/>
              <a:buChar char="S"/>
              <a:defRPr/>
            </a:pPr>
            <a:r>
              <a:rPr lang="en-US" sz="2000" dirty="0" smtClean="0">
                <a:ea typeface="ＭＳ Ｐゴシック" pitchFamily="-106" charset="-128"/>
                <a:cs typeface="ＭＳ Ｐゴシック" pitchFamily="-106" charset="-128"/>
              </a:rPr>
              <a:t>SCIPP’s focus is on community hazard planning</a:t>
            </a:r>
            <a:endParaRPr lang="en-US" sz="2000" dirty="0" smtClean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spcBef>
                <a:spcPts val="1000"/>
              </a:spcBef>
              <a:buFont typeface="Wingdings" pitchFamily="-106" charset="2"/>
              <a:buChar char="S"/>
              <a:defRPr/>
            </a:pPr>
            <a:r>
              <a:rPr lang="en-US" sz="2200" dirty="0" smtClean="0">
                <a:ea typeface="ＭＳ Ｐゴシック" pitchFamily="-106" charset="-128"/>
                <a:cs typeface="ＭＳ Ｐゴシック" pitchFamily="-106" charset="-128"/>
              </a:rPr>
              <a:t>Partnership between OU and LSU</a:t>
            </a:r>
            <a:endParaRPr lang="en-US" sz="2200" dirty="0" smtClean="0"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>
              <a:spcBef>
                <a:spcPts val="1000"/>
              </a:spcBef>
              <a:buFont typeface="Wingdings" pitchFamily="-106" charset="2"/>
              <a:buChar char="S"/>
              <a:defRPr/>
            </a:pPr>
            <a:r>
              <a:rPr lang="en-US" sz="2200" dirty="0" smtClean="0">
                <a:ea typeface="ＭＳ Ｐゴシック" pitchFamily="-106" charset="-128"/>
                <a:cs typeface="ＭＳ Ｐゴシック" pitchFamily="-106" charset="-128"/>
              </a:rPr>
              <a:t>Collaborative </a:t>
            </a:r>
            <a:r>
              <a:rPr lang="en-US" sz="2200" dirty="0" smtClean="0">
                <a:ea typeface="ＭＳ Ｐゴシック" pitchFamily="-106" charset="-128"/>
                <a:cs typeface="ＭＳ Ｐゴシック" pitchFamily="-106" charset="-128"/>
              </a:rPr>
              <a:t>projects between multiple states</a:t>
            </a:r>
          </a:p>
          <a:p>
            <a:pPr lvl="1" eaLnBrk="1" hangingPunct="1">
              <a:spcBef>
                <a:spcPts val="1000"/>
              </a:spcBef>
              <a:buClr>
                <a:schemeClr val="accent5"/>
              </a:buClr>
              <a:buFont typeface="Wingdings" pitchFamily="-106" charset="2"/>
              <a:buChar char="S"/>
              <a:defRPr/>
            </a:pPr>
            <a:r>
              <a:rPr lang="en-US" sz="2000" dirty="0" smtClean="0"/>
              <a:t>Arkansas, Louisiana, Mississippi, Oklahoma, Tennessee, and Texas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mp="http://schemas.microsoft.com/office/mac/powerpoint/2008/main" xmlns:mv="urn:schemas-microsoft-com:mac:vml" xmlns="" Requires="mp">
      <mp:transition>
        <mp:cube dir="d"/>
      </mp:transition>
    </mc:Choice>
    <mc:Fallback>
      <p:transition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dirty="0" smtClean="0">
                <a:ea typeface="ＭＳ Ｐゴシック" pitchFamily="-111" charset="-128"/>
                <a:cs typeface="ＭＳ Ｐゴシック" pitchFamily="-111" charset="-128"/>
              </a:rPr>
              <a:t>SCIPP Goals</a:t>
            </a:r>
          </a:p>
        </p:txBody>
      </p:sp>
      <p:sp>
        <p:nvSpPr>
          <p:cNvPr id="26" name="Content Placeholder 25"/>
          <p:cNvSpPr>
            <a:spLocks noGrp="1"/>
          </p:cNvSpPr>
          <p:nvPr>
            <p:ph idx="4294967295"/>
          </p:nvPr>
        </p:nvSpPr>
        <p:spPr>
          <a:xfrm>
            <a:off x="0" y="1420837"/>
            <a:ext cx="8458200" cy="5029200"/>
          </a:xfrm>
        </p:spPr>
        <p:txBody>
          <a:bodyPr>
            <a:normAutofit lnSpcReduction="10000"/>
          </a:bodyPr>
          <a:lstStyle/>
          <a:p>
            <a:pPr algn="just" eaLnBrk="1" hangingPunct="1">
              <a:spcAft>
                <a:spcPts val="1200"/>
              </a:spcAft>
            </a:pPr>
            <a:r>
              <a:rPr lang="en-US" b="1" dirty="0" smtClean="0"/>
              <a:t>Increase the preparedness for climate hazards</a:t>
            </a:r>
            <a:r>
              <a:rPr lang="en-US" dirty="0" smtClean="0"/>
              <a:t> at the local levels through hazard planning and climate adaptation planning processes.</a:t>
            </a:r>
          </a:p>
          <a:p>
            <a:pPr algn="just" eaLnBrk="1" hangingPunct="1">
              <a:spcAft>
                <a:spcPts val="1200"/>
              </a:spcAft>
            </a:pPr>
            <a:r>
              <a:rPr lang="en-US" b="1" dirty="0" smtClean="0"/>
              <a:t>Provide historical climate hazard data through a web-based GIS portal </a:t>
            </a:r>
            <a:r>
              <a:rPr lang="en-US" dirty="0" smtClean="0"/>
              <a:t>for use by planners and decision makers. </a:t>
            </a:r>
          </a:p>
          <a:p>
            <a:pPr algn="just" eaLnBrk="1" hangingPunct="1">
              <a:spcAft>
                <a:spcPts val="1200"/>
              </a:spcAft>
            </a:pPr>
            <a:r>
              <a:rPr lang="en-US" dirty="0" smtClean="0"/>
              <a:t>Actively engage stakeholder communities across the 6-state region to determine climate information needs and provide </a:t>
            </a:r>
            <a:r>
              <a:rPr lang="en-US" b="1" dirty="0" smtClean="0"/>
              <a:t>outreach and education on climate.</a:t>
            </a:r>
          </a:p>
          <a:p>
            <a:pPr algn="just" eaLnBrk="1" hangingPunct="1"/>
            <a:r>
              <a:rPr lang="en-US" i="1" dirty="0" smtClean="0"/>
              <a:t>Longer-term</a:t>
            </a:r>
            <a:r>
              <a:rPr lang="en-US" dirty="0" smtClean="0"/>
              <a:t>: Provide </a:t>
            </a:r>
            <a:r>
              <a:rPr lang="en-US" b="1" dirty="0" smtClean="0"/>
              <a:t>climate change projections and related information</a:t>
            </a:r>
            <a:r>
              <a:rPr lang="en-US" dirty="0" smtClean="0"/>
              <a:t> for the 6-state SCIPP region.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 bldLvl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4979"/>
            <a:ext cx="9143999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Possible Areas of Collaboration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Assessments of climate and vulnerabilities</a:t>
            </a:r>
          </a:p>
          <a:p>
            <a:r>
              <a:rPr lang="en-US" dirty="0" smtClean="0"/>
              <a:t>Mission-oriented research</a:t>
            </a:r>
          </a:p>
          <a:p>
            <a:pPr lvl="1"/>
            <a:r>
              <a:rPr lang="en-US" dirty="0" smtClean="0"/>
              <a:t>e.g., climate drivers of ecosystem changes</a:t>
            </a:r>
          </a:p>
          <a:p>
            <a:r>
              <a:rPr lang="en-US" dirty="0" smtClean="0"/>
              <a:t>Workforce education</a:t>
            </a:r>
          </a:p>
          <a:p>
            <a:pPr lvl="1"/>
            <a:r>
              <a:rPr lang="en-US" dirty="0" smtClean="0"/>
              <a:t>e.g., workshops blending perspectives of agencies and scientists</a:t>
            </a:r>
          </a:p>
          <a:p>
            <a:r>
              <a:rPr lang="en-US" dirty="0" smtClean="0"/>
              <a:t>Training scientists to work in operational environments</a:t>
            </a:r>
          </a:p>
          <a:p>
            <a:r>
              <a:rPr lang="en-US" dirty="0" smtClean="0"/>
              <a:t>Community engagement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 smtClean="0"/>
              <a:t>Some ground rules…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586753"/>
            <a:ext cx="7691719" cy="504627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 </a:t>
            </a:r>
            <a:r>
              <a:rPr lang="en-US" u="sng" dirty="0" smtClean="0">
                <a:solidFill>
                  <a:srgbClr val="800000"/>
                </a:solidFill>
              </a:rPr>
              <a:t>YOU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smtClean="0"/>
              <a:t>set the discussion topics</a:t>
            </a:r>
          </a:p>
          <a:p>
            <a:r>
              <a:rPr lang="en-US" dirty="0" smtClean="0"/>
              <a:t>Everyone participates</a:t>
            </a:r>
          </a:p>
          <a:p>
            <a:pPr lvl="1"/>
            <a:r>
              <a:rPr lang="en-US" dirty="0" smtClean="0"/>
              <a:t>This will </a:t>
            </a:r>
            <a:r>
              <a:rPr lang="en-US" i="1" dirty="0" smtClean="0"/>
              <a:t>not</a:t>
            </a:r>
            <a:r>
              <a:rPr lang="en-US" dirty="0" smtClean="0"/>
              <a:t> be a bunch of egg-headed scientists talking at </a:t>
            </a:r>
            <a:r>
              <a:rPr lang="en-US" dirty="0" smtClean="0"/>
              <a:t>you</a:t>
            </a:r>
          </a:p>
          <a:p>
            <a:r>
              <a:rPr lang="en-US" dirty="0" smtClean="0"/>
              <a:t>All perspectives are important</a:t>
            </a:r>
          </a:p>
          <a:p>
            <a:pPr lvl="1"/>
            <a:r>
              <a:rPr lang="en-US" dirty="0" smtClean="0"/>
              <a:t>Everyone’s views deserve equal consideration</a:t>
            </a:r>
            <a:endParaRPr lang="en-US" dirty="0" smtClean="0"/>
          </a:p>
          <a:p>
            <a:r>
              <a:rPr lang="en-US" dirty="0" smtClean="0"/>
              <a:t>Our understanding of climate has advanced over the past 30 years</a:t>
            </a:r>
            <a:endParaRPr lang="en-US" dirty="0" smtClean="0"/>
          </a:p>
          <a:p>
            <a:r>
              <a:rPr lang="en-US" dirty="0" smtClean="0"/>
              <a:t>This is the beginning of a discussion</a:t>
            </a:r>
          </a:p>
          <a:p>
            <a:pPr lvl="1"/>
            <a:r>
              <a:rPr lang="en-US" dirty="0" smtClean="0"/>
              <a:t>Solving these problems is an ongoing team effort</a:t>
            </a:r>
          </a:p>
          <a:p>
            <a:pPr lvl="1"/>
            <a:r>
              <a:rPr lang="en-US" dirty="0" smtClean="0"/>
              <a:t>We have limited time for discussion today; please make sure everyone gets a chance to speak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09822"/>
            <a:ext cx="7581901" cy="444539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3600" b="1" i="1" dirty="0"/>
              <a:t>“Science has the power to illuminate, but not to solve, the deeper problems of mankind. For always after knowledge come choice and action.  Both of them intensely personal.</a:t>
            </a:r>
            <a:r>
              <a:rPr lang="en-US" sz="3600" b="1" i="1" dirty="0" smtClean="0"/>
              <a:t>”</a:t>
            </a:r>
          </a:p>
          <a:p>
            <a:pPr algn="r">
              <a:buNone/>
            </a:pPr>
            <a:r>
              <a:rPr lang="en-US" sz="2800" dirty="0" smtClean="0"/>
              <a:t> -Paul </a:t>
            </a:r>
            <a:r>
              <a:rPr lang="en-US" sz="2800" dirty="0"/>
              <a:t>Sears in </a:t>
            </a:r>
            <a:r>
              <a:rPr lang="en-US" sz="2800" i="1" dirty="0"/>
              <a:t>Deserts on the March</a:t>
            </a:r>
            <a:r>
              <a:rPr lang="en-US" sz="2800" dirty="0"/>
              <a:t>,</a:t>
            </a:r>
            <a:r>
              <a:rPr lang="en-US" sz="2800" dirty="0" smtClean="0"/>
              <a:t> 1935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84545"/>
            <a:ext cx="9143999" cy="11430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What we hope to accomplish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Begin a dialogue to collaboratively and incrementally make Oklahoma communities more resilient to weather </a:t>
            </a:r>
            <a:r>
              <a:rPr lang="en-US" dirty="0" smtClean="0"/>
              <a:t>extremes</a:t>
            </a:r>
          </a:p>
          <a:p>
            <a:pPr marL="971550" lvl="1" indent="-514350"/>
            <a:r>
              <a:rPr lang="en-US" dirty="0" smtClean="0"/>
              <a:t>We want to present the science to you and engage in a conversation on choice and action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Learn from you about your concerns &amp; needs for information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Find some projects that can be done easily with existing resources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Identify long-term research needs that can be addressed through partnerships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4979"/>
            <a:ext cx="9143999" cy="11430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What do we mean by climate?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Climate </a:t>
            </a:r>
            <a:r>
              <a:rPr lang="en-US" dirty="0" smtClean="0"/>
              <a:t>is both the past and the future</a:t>
            </a:r>
          </a:p>
          <a:p>
            <a:r>
              <a:rPr lang="en-US" dirty="0" smtClean="0"/>
              <a:t>Climate can mean anything from one day to 100 years (or longer)</a:t>
            </a:r>
          </a:p>
          <a:p>
            <a:r>
              <a:rPr lang="en-US" dirty="0" smtClean="0"/>
              <a:t>This </a:t>
            </a:r>
            <a:r>
              <a:rPr lang="en-US" dirty="0" smtClean="0"/>
              <a:t>isn’t just about climate change – we already have problems with the climate we have today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0000">
            <a:off x="393963" y="3840389"/>
            <a:ext cx="4221868" cy="26756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9640">
            <a:off x="4773255" y="1186797"/>
            <a:ext cx="4000500" cy="2667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19539">
            <a:off x="4879715" y="3729645"/>
            <a:ext cx="3639101" cy="2833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rcRect b="13481"/>
          <a:stretch>
            <a:fillRect/>
          </a:stretch>
        </p:blipFill>
        <p:spPr>
          <a:xfrm rot="21346351">
            <a:off x="231039" y="1122787"/>
            <a:ext cx="4054950" cy="26312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2024" y="132522"/>
            <a:ext cx="916616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  <a:bevelB w="38100" h="38100" prst="convex"/>
            </a:sp3d>
          </a:bodyPr>
          <a:lstStyle/>
          <a:p>
            <a:r>
              <a:rPr lang="en-US" sz="3600" b="1" dirty="0" smtClean="0">
                <a:effectLst/>
              </a:rPr>
              <a:t>Oklahoma’s Climate – A Range of Extremes</a:t>
            </a:r>
            <a:endParaRPr lang="en-US" sz="3600" b="1" dirty="0">
              <a:effectLst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idx="4294967295"/>
          </p:nvPr>
        </p:nvSpPr>
        <p:spPr>
          <a:xfrm>
            <a:off x="0" y="266700"/>
            <a:ext cx="91440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100" b="1" dirty="0" smtClean="0">
                <a:ea typeface="ＭＳ Ｐゴシック" pitchFamily="-111" charset="-128"/>
                <a:cs typeface="ＭＳ Ｐゴシック" pitchFamily="-111" charset="-128"/>
              </a:rPr>
              <a:t>FEMA Disaster Declarations (since 2000)</a:t>
            </a:r>
          </a:p>
        </p:txBody>
      </p:sp>
      <p:graphicFrame>
        <p:nvGraphicFramePr>
          <p:cNvPr id="11" name="Content Placeholder 7"/>
          <p:cNvGraphicFramePr>
            <a:graphicFrameLocks noGrp="1"/>
          </p:cNvGraphicFramePr>
          <p:nvPr/>
        </p:nvGraphicFramePr>
        <p:xfrm>
          <a:off x="609600" y="1175183"/>
          <a:ext cx="8053388" cy="5080007"/>
        </p:xfrm>
        <a:graphic>
          <a:graphicData uri="http://schemas.openxmlformats.org/drawingml/2006/table">
            <a:tbl>
              <a:tblPr/>
              <a:tblGrid>
                <a:gridCol w="1341438"/>
                <a:gridCol w="3206750"/>
                <a:gridCol w="3505200"/>
              </a:tblGrid>
              <a:tr h="436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Rank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State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Number of Disasters Declared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Oklahoma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23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Florida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21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2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Missouri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21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Kansas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20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Kentucky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19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New York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18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Alabama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17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7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Arkansas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17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8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Ohio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16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Indiana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15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Mississippi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15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Nebraska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15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E7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Texas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sto MT" pitchFamily="-111" charset="0"/>
                          <a:ea typeface="ＭＳ Ｐゴシック" pitchFamily="-111" charset="-128"/>
                          <a:cs typeface="ＭＳ Ｐゴシック" pitchFamily="-111" charset="-128"/>
                        </a:rPr>
                        <a:t>15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sto MT" pitchFamily="-111" charset="0"/>
                        <a:ea typeface="ＭＳ Ｐゴシック" pitchFamily="-111" charset="-128"/>
                        <a:cs typeface="ＭＳ Ｐゴシック" pitchFamily="-111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5CC"/>
                    </a:solidFill>
                  </a:tcPr>
                </a:tc>
              </a:tr>
            </a:tbl>
          </a:graphicData>
        </a:graphic>
      </p:graphicFrame>
      <p:sp>
        <p:nvSpPr>
          <p:cNvPr id="45129" name="TextBox 11"/>
          <p:cNvSpPr txBox="1">
            <a:spLocks noChangeArrowheads="1"/>
          </p:cNvSpPr>
          <p:nvPr/>
        </p:nvSpPr>
        <p:spPr bwMode="auto">
          <a:xfrm>
            <a:off x="0" y="6480175"/>
            <a:ext cx="91440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>
                <a:latin typeface="Calisto MT" charset="0"/>
              </a:rPr>
              <a:t>Disaster declarations as of</a:t>
            </a:r>
            <a:r>
              <a:rPr lang="en-US" sz="1800" dirty="0" smtClean="0">
                <a:latin typeface="Calisto MT" charset="0"/>
              </a:rPr>
              <a:t> December 8, </a:t>
            </a:r>
            <a:r>
              <a:rPr lang="en-US" sz="1800" dirty="0">
                <a:latin typeface="Calisto MT" charset="0"/>
              </a:rPr>
              <a:t>2009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5"/>
          <p:cNvSpPr txBox="1">
            <a:spLocks noChangeArrowheads="1"/>
          </p:cNvSpPr>
          <p:nvPr/>
        </p:nvSpPr>
        <p:spPr bwMode="auto">
          <a:xfrm>
            <a:off x="7078663" y="2743200"/>
            <a:ext cx="1912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>
                <a:latin typeface="Constantia" charset="0"/>
              </a:rPr>
              <a:t>Storms </a:t>
            </a:r>
            <a:r>
              <a:rPr lang="en-US" sz="1400" dirty="0">
                <a:latin typeface="Constantia" charset="0"/>
              </a:rPr>
              <a:t>(Sep 08)</a:t>
            </a:r>
          </a:p>
        </p:txBody>
      </p:sp>
      <p:sp>
        <p:nvSpPr>
          <p:cNvPr id="43011" name="Text Box 16"/>
          <p:cNvSpPr txBox="1">
            <a:spLocks noChangeArrowheads="1"/>
          </p:cNvSpPr>
          <p:nvPr/>
        </p:nvSpPr>
        <p:spPr bwMode="auto">
          <a:xfrm>
            <a:off x="7010400" y="4572000"/>
            <a:ext cx="19812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>
                <a:latin typeface="Constantia" charset="0"/>
              </a:rPr>
              <a:t>Floods </a:t>
            </a:r>
            <a:r>
              <a:rPr lang="en-US" sz="1400" dirty="0">
                <a:latin typeface="Constantia" charset="0"/>
              </a:rPr>
              <a:t>(Apr 08)</a:t>
            </a:r>
          </a:p>
        </p:txBody>
      </p:sp>
      <p:sp>
        <p:nvSpPr>
          <p:cNvPr id="43012" name="Text Box 17"/>
          <p:cNvSpPr txBox="1">
            <a:spLocks noChangeArrowheads="1"/>
          </p:cNvSpPr>
          <p:nvPr/>
        </p:nvSpPr>
        <p:spPr bwMode="auto">
          <a:xfrm>
            <a:off x="4800600" y="4572001"/>
            <a:ext cx="19383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>
                <a:latin typeface="Constantia" charset="0"/>
              </a:rPr>
              <a:t>Tornado </a:t>
            </a:r>
            <a:r>
              <a:rPr lang="en-US" sz="1400" dirty="0">
                <a:latin typeface="Constantia" charset="0"/>
              </a:rPr>
              <a:t>(May 08)</a:t>
            </a:r>
          </a:p>
        </p:txBody>
      </p:sp>
      <p:sp>
        <p:nvSpPr>
          <p:cNvPr id="43013" name="Text Box 18"/>
          <p:cNvSpPr txBox="1">
            <a:spLocks noChangeArrowheads="1"/>
          </p:cNvSpPr>
          <p:nvPr/>
        </p:nvSpPr>
        <p:spPr bwMode="auto">
          <a:xfrm>
            <a:off x="2514600" y="4572000"/>
            <a:ext cx="1905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>
                <a:latin typeface="Constantia" charset="0"/>
              </a:rPr>
              <a:t>Floods </a:t>
            </a:r>
            <a:r>
              <a:rPr lang="en-US" sz="1400" dirty="0">
                <a:latin typeface="Constantia" charset="0"/>
              </a:rPr>
              <a:t>(Jun 08)</a:t>
            </a:r>
          </a:p>
        </p:txBody>
      </p:sp>
      <p:pic>
        <p:nvPicPr>
          <p:cNvPr id="43014" name="Picture 19" descr="t_dec_18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1600200"/>
            <a:ext cx="1905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20" descr="t_dec_17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3352800"/>
            <a:ext cx="1905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21" descr="t_dec_175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3352800"/>
            <a:ext cx="1905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22" descr="t_dec_175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86600" y="3352800"/>
            <a:ext cx="1905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8" name="Text Box 24"/>
          <p:cNvSpPr txBox="1">
            <a:spLocks noChangeArrowheads="1"/>
          </p:cNvSpPr>
          <p:nvPr/>
        </p:nvSpPr>
        <p:spPr bwMode="auto">
          <a:xfrm>
            <a:off x="304800" y="6324601"/>
            <a:ext cx="19383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>
                <a:latin typeface="Constantia" charset="0"/>
              </a:rPr>
              <a:t>Floods </a:t>
            </a:r>
            <a:r>
              <a:rPr lang="en-US" sz="1400" dirty="0">
                <a:latin typeface="Constantia" charset="0"/>
              </a:rPr>
              <a:t>(May 08)</a:t>
            </a:r>
          </a:p>
        </p:txBody>
      </p:sp>
      <p:sp>
        <p:nvSpPr>
          <p:cNvPr id="43019" name="Text Box 25"/>
          <p:cNvSpPr txBox="1">
            <a:spLocks noChangeArrowheads="1"/>
          </p:cNvSpPr>
          <p:nvPr/>
        </p:nvSpPr>
        <p:spPr bwMode="auto">
          <a:xfrm>
            <a:off x="7078662" y="6324600"/>
            <a:ext cx="1912937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>
                <a:latin typeface="Constantia" charset="0"/>
              </a:rPr>
              <a:t>Storms </a:t>
            </a:r>
            <a:r>
              <a:rPr lang="en-US" sz="1400" dirty="0">
                <a:latin typeface="Constantia" charset="0"/>
              </a:rPr>
              <a:t>(Aug 07)</a:t>
            </a:r>
          </a:p>
        </p:txBody>
      </p:sp>
      <p:sp>
        <p:nvSpPr>
          <p:cNvPr id="43020" name="Text Box 26"/>
          <p:cNvSpPr txBox="1">
            <a:spLocks noChangeArrowheads="1"/>
          </p:cNvSpPr>
          <p:nvPr/>
        </p:nvSpPr>
        <p:spPr bwMode="auto">
          <a:xfrm>
            <a:off x="4876800" y="6324600"/>
            <a:ext cx="18621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>
                <a:latin typeface="Constantia" charset="0"/>
              </a:rPr>
              <a:t>Floods </a:t>
            </a:r>
            <a:r>
              <a:rPr lang="en-US" sz="1400" dirty="0">
                <a:latin typeface="Constantia" charset="0"/>
              </a:rPr>
              <a:t>(May 07)</a:t>
            </a:r>
          </a:p>
        </p:txBody>
      </p:sp>
      <p:sp>
        <p:nvSpPr>
          <p:cNvPr id="43021" name="Text Box 27"/>
          <p:cNvSpPr txBox="1">
            <a:spLocks noChangeArrowheads="1"/>
          </p:cNvSpPr>
          <p:nvPr/>
        </p:nvSpPr>
        <p:spPr bwMode="auto">
          <a:xfrm>
            <a:off x="2514600" y="6324600"/>
            <a:ext cx="190500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>
                <a:latin typeface="Constantia" charset="0"/>
              </a:rPr>
              <a:t>Ice </a:t>
            </a:r>
            <a:r>
              <a:rPr lang="en-US" sz="1400" dirty="0">
                <a:latin typeface="Constantia" charset="0"/>
              </a:rPr>
              <a:t>Storm (Dec 07)</a:t>
            </a:r>
          </a:p>
        </p:txBody>
      </p:sp>
      <p:sp>
        <p:nvSpPr>
          <p:cNvPr id="43022" name="Text Box 32"/>
          <p:cNvSpPr txBox="1">
            <a:spLocks noChangeArrowheads="1"/>
          </p:cNvSpPr>
          <p:nvPr/>
        </p:nvSpPr>
        <p:spPr bwMode="auto">
          <a:xfrm>
            <a:off x="304800" y="2743200"/>
            <a:ext cx="19383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>
                <a:latin typeface="Constantia" charset="0"/>
              </a:rPr>
              <a:t>Wildfires </a:t>
            </a:r>
            <a:r>
              <a:rPr lang="en-US" sz="1400" dirty="0">
                <a:latin typeface="Constantia" charset="0"/>
              </a:rPr>
              <a:t>(Apr 09)</a:t>
            </a:r>
          </a:p>
        </p:txBody>
      </p:sp>
      <p:pic>
        <p:nvPicPr>
          <p:cNvPr id="43023" name="Picture 40" descr="t_dec_175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" y="5181600"/>
            <a:ext cx="1905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4" name="Picture 41" descr="t_dec_173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14600" y="5181600"/>
            <a:ext cx="1905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5" name="Picture 42" descr="t_dec_172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76800" y="5181600"/>
            <a:ext cx="1905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6" name="Picture 43" descr="t_dec_171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86600" y="5181600"/>
            <a:ext cx="1905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7" name="Picture 26" descr="t_dec_1820.gif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800600" y="1600200"/>
            <a:ext cx="1938338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8" name="Picture 27" descr="t_dec_1823.gif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514600" y="1600200"/>
            <a:ext cx="1938338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9" name="Text Box 15"/>
          <p:cNvSpPr txBox="1">
            <a:spLocks noChangeArrowheads="1"/>
          </p:cNvSpPr>
          <p:nvPr/>
        </p:nvSpPr>
        <p:spPr bwMode="auto">
          <a:xfrm>
            <a:off x="4800600" y="2743200"/>
            <a:ext cx="19383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>
                <a:latin typeface="Constantia" charset="0"/>
              </a:rPr>
              <a:t>Tornadoes </a:t>
            </a:r>
            <a:r>
              <a:rPr lang="en-US" sz="1400" dirty="0">
                <a:latin typeface="Constantia" charset="0"/>
              </a:rPr>
              <a:t>(Feb 09)</a:t>
            </a:r>
          </a:p>
        </p:txBody>
      </p:sp>
      <p:sp>
        <p:nvSpPr>
          <p:cNvPr id="43030" name="Text Box 15"/>
          <p:cNvSpPr txBox="1">
            <a:spLocks noChangeArrowheads="1"/>
          </p:cNvSpPr>
          <p:nvPr/>
        </p:nvSpPr>
        <p:spPr bwMode="auto">
          <a:xfrm>
            <a:off x="2514601" y="2743200"/>
            <a:ext cx="1905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>
                <a:latin typeface="Constantia" charset="0"/>
              </a:rPr>
              <a:t>Ice </a:t>
            </a:r>
            <a:r>
              <a:rPr lang="en-US" sz="1400" dirty="0">
                <a:latin typeface="Constantia" charset="0"/>
              </a:rPr>
              <a:t>Storm (Jan 09)</a:t>
            </a:r>
          </a:p>
        </p:txBody>
      </p:sp>
      <p:sp>
        <p:nvSpPr>
          <p:cNvPr id="43031" name="Text Box 15"/>
          <p:cNvSpPr txBox="1">
            <a:spLocks noChangeArrowheads="1"/>
          </p:cNvSpPr>
          <p:nvPr/>
        </p:nvSpPr>
        <p:spPr bwMode="auto">
          <a:xfrm>
            <a:off x="228600" y="4572001"/>
            <a:ext cx="20145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>
                <a:latin typeface="Constantia" charset="0"/>
              </a:rPr>
              <a:t>Drought </a:t>
            </a:r>
            <a:r>
              <a:rPr lang="en-US" sz="1400" dirty="0">
                <a:latin typeface="Constantia" charset="0"/>
              </a:rPr>
              <a:t>(Jul08)</a:t>
            </a:r>
          </a:p>
        </p:txBody>
      </p:sp>
      <p:pic>
        <p:nvPicPr>
          <p:cNvPr id="43032" name="Picture 31" descr="USDA_drought (2008).gi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04800" y="3352800"/>
            <a:ext cx="1938338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Oval 27"/>
          <p:cNvSpPr>
            <a:spLocks noChangeArrowheads="1"/>
          </p:cNvSpPr>
          <p:nvPr/>
        </p:nvSpPr>
        <p:spPr bwMode="auto">
          <a:xfrm>
            <a:off x="2438400" y="2667000"/>
            <a:ext cx="2227263" cy="53657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49" name="Oval 28"/>
          <p:cNvSpPr>
            <a:spLocks noChangeArrowheads="1"/>
          </p:cNvSpPr>
          <p:nvPr/>
        </p:nvSpPr>
        <p:spPr bwMode="auto">
          <a:xfrm>
            <a:off x="6916738" y="6172200"/>
            <a:ext cx="2227262" cy="53657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50" name="Oval 29"/>
          <p:cNvSpPr>
            <a:spLocks noChangeArrowheads="1"/>
          </p:cNvSpPr>
          <p:nvPr/>
        </p:nvSpPr>
        <p:spPr bwMode="auto">
          <a:xfrm>
            <a:off x="4724400" y="4495800"/>
            <a:ext cx="2227263" cy="53657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51" name="Oval 30"/>
          <p:cNvSpPr>
            <a:spLocks noChangeArrowheads="1"/>
          </p:cNvSpPr>
          <p:nvPr/>
        </p:nvSpPr>
        <p:spPr bwMode="auto">
          <a:xfrm>
            <a:off x="228600" y="6172200"/>
            <a:ext cx="2227263" cy="53657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52" name="Oval 31"/>
          <p:cNvSpPr>
            <a:spLocks noChangeArrowheads="1"/>
          </p:cNvSpPr>
          <p:nvPr/>
        </p:nvSpPr>
        <p:spPr bwMode="auto">
          <a:xfrm>
            <a:off x="152400" y="4419600"/>
            <a:ext cx="2227263" cy="53657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/>
          </a:p>
        </p:txBody>
      </p:sp>
      <p:pic>
        <p:nvPicPr>
          <p:cNvPr id="43038" name="Picture 2" descr="C:\Users\Mark\Desktop\t_dec_1846.gi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04800" y="1600200"/>
            <a:ext cx="19812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Oval 27"/>
          <p:cNvSpPr>
            <a:spLocks noChangeArrowheads="1"/>
          </p:cNvSpPr>
          <p:nvPr/>
        </p:nvSpPr>
        <p:spPr bwMode="auto">
          <a:xfrm>
            <a:off x="228600" y="2667000"/>
            <a:ext cx="2227263" cy="53657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33" name="Title 41"/>
          <p:cNvSpPr txBox="1">
            <a:spLocks/>
          </p:cNvSpPr>
          <p:nvPr/>
        </p:nvSpPr>
        <p:spPr bwMode="auto">
          <a:xfrm>
            <a:off x="23813" y="334834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>
              <a:defRPr/>
            </a:pPr>
            <a:r>
              <a:rPr lang="en-US" sz="4000" b="1" dirty="0">
                <a:latin typeface="+mj-lt"/>
                <a:ea typeface="ＭＳ Ｐゴシック" pitchFamily="-111" charset="-128"/>
                <a:cs typeface="ＭＳ Ｐゴシック" pitchFamily="-111" charset="-128"/>
              </a:rPr>
              <a:t>Recent Declared Disasters in Oklahoma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00" name="Group 656"/>
          <p:cNvGraphicFramePr>
            <a:graphicFrameLocks noGrp="1"/>
          </p:cNvGraphicFramePr>
          <p:nvPr/>
        </p:nvGraphicFramePr>
        <p:xfrm>
          <a:off x="0" y="1339850"/>
          <a:ext cx="9144000" cy="4913096"/>
        </p:xfrm>
        <a:graphic>
          <a:graphicData uri="http://schemas.openxmlformats.org/drawingml/2006/table">
            <a:tbl>
              <a:tblPr/>
              <a:tblGrid>
                <a:gridCol w="1303734"/>
                <a:gridCol w="1748955"/>
                <a:gridCol w="1787201"/>
                <a:gridCol w="1982391"/>
                <a:gridCol w="1339453"/>
                <a:gridCol w="982266"/>
              </a:tblGrid>
              <a:tr h="9326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Storm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F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Widespread radial Ice Accumulation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F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Maximum radial Ice Accumulation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F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Power Outages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(customers)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F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Damages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(millions)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F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Deaths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F0E"/>
                    </a:solidFill>
                  </a:tcPr>
                </a:tc>
              </a:tr>
              <a:tr h="4978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Dec.  2000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2.0 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3.0 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170,000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200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26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  <a:tr h="4978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Jan. 2002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2.0 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3.0 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255,000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300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9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  <a:tr h="4978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Dec. 2002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1.0 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1.5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55,000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100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3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  <a:tr h="4978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Dec. 2006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1.0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1.5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20,000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11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  <a:tr h="4978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Jan. 2007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1.5 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2.5 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120,000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100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32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  <a:tr h="4978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Dec. 2007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1.0 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2.0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640,000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873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30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  <a:tr h="4978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Jan. 2009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1.5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2.0 inches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50,000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???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5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  <a:tr h="495598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Totals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090F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1,310,000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F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090F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1,584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F0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090F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105</a:t>
                      </a:r>
                    </a:p>
                  </a:txBody>
                  <a:tcPr marL="96441" marR="11572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F0E"/>
                    </a:solidFill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/>
          </p:cNvSpPr>
          <p:nvPr/>
        </p:nvSpPr>
        <p:spPr bwMode="auto">
          <a:xfrm>
            <a:off x="554038" y="322263"/>
            <a:ext cx="8232775" cy="481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50799" dir="7499998" algn="ctr" rotWithShape="0">
              <a:schemeClr val="bg2">
                <a:alpha val="75000"/>
              </a:schemeClr>
            </a:outerShdw>
          </a:effectLst>
        </p:spPr>
        <p:txBody>
          <a:bodyPr lIns="96422" tIns="0" rIns="115707" bIns="0" anchor="ctr"/>
          <a:lstStyle/>
          <a:p>
            <a:pPr marL="17858" indent="-17858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 smtClean="0">
                <a:latin typeface="+mn-lt"/>
                <a:cs typeface="+mn-cs"/>
              </a:rPr>
              <a:t>Ice Storms: The </a:t>
            </a:r>
            <a:r>
              <a:rPr lang="en-US" sz="4800" b="1" dirty="0">
                <a:latin typeface="+mn-lt"/>
                <a:cs typeface="+mn-cs"/>
              </a:rPr>
              <a:t>Toll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79462" y="152400"/>
            <a:ext cx="7581901" cy="10668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1"/>
                </a:solidFill>
              </a:rPr>
              <a:t>State Climate Offices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aasc homep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600200"/>
            <a:ext cx="4738157" cy="5029200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890556" y="1600200"/>
            <a:ext cx="3796243" cy="502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Aft>
                <a:spcPts val="12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Coordinate and collect weather observations for the purpose of climate monitoring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Aft>
                <a:spcPts val="12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Summarize and disseminate weather and climate information to the user community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Aft>
                <a:spcPts val="12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Demonstrate to the user community the value of climate information in the decision making process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Aft>
                <a:spcPts val="12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Perform climate impact assessments and weather event evaluations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Conduct climate research, diagnosis, and projections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mp="http://schemas.microsoft.com/office/mac/powerpoint/2008/main" xmlns:mv="urn:schemas-microsoft-com:mac:vml" xmlns="" Requires="mp">
      <mp:transition>
        <mp:cube dir="d"/>
      </mp:transition>
    </mc:Choice>
    <mc:Fallback>
      <p:transition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Venture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Venture">
      <a:majorFont>
        <a:latin typeface="Calisto MT"/>
        <a:ea typeface=""/>
        <a:cs typeface=""/>
        <a:font script="Jpan" typeface="ＭＳ Ｐ明朝"/>
      </a:majorFont>
      <a:minorFont>
        <a:latin typeface="Calisto MT"/>
        <a:ea typeface=""/>
        <a:cs typeface=""/>
        <a:font script="Jpan" typeface="ＭＳ Ｐ明朝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684</TotalTime>
  <Words>802</Words>
  <Application>Microsoft Office PowerPoint</Application>
  <PresentationFormat>On-screen Show (4:3)</PresentationFormat>
  <Paragraphs>186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Venture</vt:lpstr>
      <vt:lpstr>Slide 1</vt:lpstr>
      <vt:lpstr>Slide 2</vt:lpstr>
      <vt:lpstr>What we hope to accomplish</vt:lpstr>
      <vt:lpstr>What do we mean by climate?</vt:lpstr>
      <vt:lpstr>Slide 5</vt:lpstr>
      <vt:lpstr>FEMA Disaster Declarations (since 2000)</vt:lpstr>
      <vt:lpstr>Slide 7</vt:lpstr>
      <vt:lpstr>Slide 8</vt:lpstr>
      <vt:lpstr>State Climate Offices</vt:lpstr>
      <vt:lpstr>The Oklahoma Climatological Survey</vt:lpstr>
      <vt:lpstr>Slide 11</vt:lpstr>
      <vt:lpstr>Southern Climate Impacts Planning Program</vt:lpstr>
      <vt:lpstr>SCIPP Goals</vt:lpstr>
      <vt:lpstr>Possible Areas of Collaboration</vt:lpstr>
      <vt:lpstr>Some ground rules…</vt:lpstr>
    </vt:vector>
  </TitlesOfParts>
  <Company>University of Oklahoma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Climate adaptation planning meeting</dc:title>
  <dc:creator>Mark Shafer</dc:creator>
  <cp:lastModifiedBy>Mark</cp:lastModifiedBy>
  <cp:revision>30</cp:revision>
  <dcterms:created xsi:type="dcterms:W3CDTF">2009-12-09T14:40:10Z</dcterms:created>
  <dcterms:modified xsi:type="dcterms:W3CDTF">2009-12-09T22:14:20Z</dcterms:modified>
</cp:coreProperties>
</file>